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2"/>
  </p:notesMasterIdLst>
  <p:handoutMasterIdLst>
    <p:handoutMasterId r:id="rId43"/>
  </p:handoutMasterIdLst>
  <p:sldIdLst>
    <p:sldId id="256" r:id="rId2"/>
    <p:sldId id="374" r:id="rId3"/>
    <p:sldId id="332" r:id="rId4"/>
    <p:sldId id="333" r:id="rId5"/>
    <p:sldId id="303" r:id="rId6"/>
    <p:sldId id="346" r:id="rId7"/>
    <p:sldId id="356" r:id="rId8"/>
    <p:sldId id="358" r:id="rId9"/>
    <p:sldId id="336" r:id="rId10"/>
    <p:sldId id="363" r:id="rId11"/>
    <p:sldId id="361" r:id="rId12"/>
    <p:sldId id="359" r:id="rId13"/>
    <p:sldId id="351" r:id="rId14"/>
    <p:sldId id="315" r:id="rId15"/>
    <p:sldId id="318" r:id="rId16"/>
    <p:sldId id="384" r:id="rId17"/>
    <p:sldId id="343" r:id="rId18"/>
    <p:sldId id="365" r:id="rId19"/>
    <p:sldId id="368" r:id="rId20"/>
    <p:sldId id="366" r:id="rId21"/>
    <p:sldId id="348" r:id="rId22"/>
    <p:sldId id="353" r:id="rId23"/>
    <p:sldId id="367" r:id="rId24"/>
    <p:sldId id="383" r:id="rId25"/>
    <p:sldId id="325" r:id="rId26"/>
    <p:sldId id="378" r:id="rId27"/>
    <p:sldId id="379" r:id="rId28"/>
    <p:sldId id="380" r:id="rId29"/>
    <p:sldId id="382" r:id="rId30"/>
    <p:sldId id="381" r:id="rId31"/>
    <p:sldId id="377" r:id="rId32"/>
    <p:sldId id="370" r:id="rId33"/>
    <p:sldId id="371" r:id="rId34"/>
    <p:sldId id="372" r:id="rId35"/>
    <p:sldId id="373" r:id="rId36"/>
    <p:sldId id="375" r:id="rId37"/>
    <p:sldId id="376" r:id="rId38"/>
    <p:sldId id="360" r:id="rId39"/>
    <p:sldId id="364" r:id="rId40"/>
    <p:sldId id="335" r:id="rId41"/>
  </p:sldIdLst>
  <p:sldSz cx="9144000" cy="5143500" type="screen16x9"/>
  <p:notesSz cx="6858000" cy="9144000"/>
  <p:embeddedFontLst>
    <p:embeddedFont>
      <p:font typeface="Advent Pro Light" panose="020B0604020202020204" charset="0"/>
      <p:regular r:id="rId44"/>
      <p:bold r:id="rId45"/>
    </p:embeddedFont>
    <p:embeddedFont>
      <p:font typeface="Anton" pitchFamily="2" charset="0"/>
      <p:regular r:id="rId46"/>
    </p:embeddedFont>
    <p:embeddedFont>
      <p:font typeface="Barlow" panose="00000500000000000000" pitchFamily="2"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Cambria" panose="02040503050406030204" pitchFamily="18" charset="0"/>
      <p:regular r:id="rId55"/>
      <p:bold r:id="rId56"/>
      <p:italic r:id="rId57"/>
      <p:boldItalic r:id="rId58"/>
    </p:embeddedFont>
    <p:embeddedFont>
      <p:font typeface="Fira Sans Condensed Light" panose="020B0403050000020004" pitchFamily="34" charset="0"/>
      <p:regular r:id="rId59"/>
      <p:bold r:id="rId60"/>
      <p:italic r:id="rId61"/>
      <p:boldItalic r:id="rId62"/>
    </p:embeddedFont>
    <p:embeddedFont>
      <p:font typeface="Rajdhani" panose="020B060402020202020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FDF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CC74CB-B042-449B-857D-E29CF261A1DB}">
  <a:tblStyle styleId="{A1CC74CB-B042-449B-857D-E29CF261A1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EE5B11-ADC7-30F6-6E53-AE994F1CF0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a:extLst>
              <a:ext uri="{FF2B5EF4-FFF2-40B4-BE49-F238E27FC236}">
                <a16:creationId xmlns:a16="http://schemas.microsoft.com/office/drawing/2014/main" id="{C4FA69CC-42E8-FFA7-6FAB-53FFDC59FB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32F610-A459-480A-96F6-65DE5A8879DC}" type="datetimeFigureOut">
              <a:rPr lang="en-PK" smtClean="0"/>
              <a:t>07/12/2022</a:t>
            </a:fld>
            <a:endParaRPr lang="en-PK"/>
          </a:p>
        </p:txBody>
      </p:sp>
      <p:sp>
        <p:nvSpPr>
          <p:cNvPr id="4" name="Footer Placeholder 3">
            <a:extLst>
              <a:ext uri="{FF2B5EF4-FFF2-40B4-BE49-F238E27FC236}">
                <a16:creationId xmlns:a16="http://schemas.microsoft.com/office/drawing/2014/main" id="{7CA3EAFF-5050-1015-DF9A-E3E9E080B5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5" name="Slide Number Placeholder 4">
            <a:extLst>
              <a:ext uri="{FF2B5EF4-FFF2-40B4-BE49-F238E27FC236}">
                <a16:creationId xmlns:a16="http://schemas.microsoft.com/office/drawing/2014/main" id="{5909C6EF-1212-7A99-C63E-9FB202A6D0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6CBDB7-7105-499F-8308-2CBFA00B5395}" type="slidenum">
              <a:rPr lang="en-PK" smtClean="0"/>
              <a:t>‹#›</a:t>
            </a:fld>
            <a:endParaRPr lang="en-PK"/>
          </a:p>
        </p:txBody>
      </p:sp>
    </p:spTree>
    <p:extLst>
      <p:ext uri="{BB962C8B-B14F-4D97-AF65-F5344CB8AC3E}">
        <p14:creationId xmlns:p14="http://schemas.microsoft.com/office/powerpoint/2010/main" val="2444780020"/>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6T14:04:31.583"/>
    </inkml:context>
    <inkml:brush xml:id="br0">
      <inkml:brushProperty name="width" value="0.05" units="cm"/>
      <inkml:brushProperty name="height" value="0.05" units="cm"/>
    </inkml:brush>
  </inkml:definitions>
  <inkml:trace contextRef="#ctx0" brushRef="#br0">2 3 24575,'1'20'0,"2"0"0,-1 0 0,12 37 0,-8-38 0,-2 1 0,0-1 0,2 40 0,-7-26 0,-1-24 0,2 0 0,-1 0 0,2 0 0,-1 0 0,1 0 0,0 0 0,3 10 0,-2-17 0,-1 0 0,1 0 0,-1 0 0,1 0 0,0 0 0,0 0 0,0-1 0,0 1 0,1-1 0,-1 1 0,0-1 0,0 0 0,1 0 0,-1 0 0,1 0 0,-1 0 0,1 0 0,0-1 0,-1 1 0,1-1 0,-1 0 0,1 0 0,4 0 0,10 0 0,-1-1 0,22-3 0,-36 4 0,5-1 0,0 0 0,-1 0 0,1-1 0,-1 0 0,1 0 0,-1 0 0,0-1 0,0 0 0,0 0 0,0-1 0,0 0 0,-1 0 0,0 0 0,0 0 0,0-1 0,0 0 0,-1 0 0,0 0 0,0-1 0,0 1 0,0-1 0,-1 0 0,0 0 0,0 0 0,-1-1 0,0 1 0,0-1 0,0 1 0,0-10 0,-1 2 0,0-3 0,-1 1 0,-1-1 0,-2-21 0,2 34 0,0 0 0,0 0 0,0-1 0,-1 1 0,1 0 0,-1 0 0,0 1 0,0-1 0,0 0 0,-1 1 0,1-1 0,-1 1 0,0-1 0,0 1 0,0 0 0,-1 1 0,-5-5 0,-6-3 0,5 3 0,0 1 0,0-1 0,-1 2 0,1-1 0,-1 2 0,0-1 0,-1 2 0,1-1 0,-1 1 0,1 1 0,-25-2 0,22 4-120,-32 2 373,44-2-328,0 0 0,0 1 0,0-1 0,1 1 0,-1-1 0,0 1 1,0 0-1,0 0 0,1 0 0,-1 0 0,1 0 0,-1 0 0,1 1 0,-1-1 0,1 0 1,0 1-1,-1-1 0,1 1 0,-2 3 0,-2 7-6751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8:02:51.104"/>
    </inkml:context>
    <inkml:brush xml:id="br0">
      <inkml:brushProperty name="width" value="0.05" units="cm"/>
      <inkml:brushProperty name="height" value="0.05" units="cm"/>
    </inkml:brush>
  </inkml:definitions>
  <inkml:trace contextRef="#ctx0" brushRef="#br0">0 119 24575,'1'-2'0,"0"-1"0,-1 1 0,1 0 0,0-1 0,0 1 0,0 0 0,0 0 0,1 0 0,-1 0 0,1 0 0,-1 0 0,1 0 0,0 0 0,0 1 0,3-4 0,32-21 0,-22 19 0,-1 0 0,1 2 0,1-1 0,-1 2 0,31-6 0,84-3 0,-121 13 0,70-5 0,144 12 0,-175-2 0,0 3 0,0 1 0,-1 3 0,55 21 0,-58-16 0,91 38 0,-119-46 0,1 0 0,-2 1 0,1 0 0,-1 1 0,24 23 0,34 38-1365,-63-64-5461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8:02:52.823"/>
    </inkml:context>
    <inkml:brush xml:id="br0">
      <inkml:brushProperty name="width" value="0.05" units="cm"/>
      <inkml:brushProperty name="height" value="0.05" units="cm"/>
    </inkml:brush>
  </inkml:definitions>
  <inkml:trace contextRef="#ctx0" brushRef="#br0">13 0 24575,'1'27'0,"-2"-1"0,-1 1 0,-7 38 0,8-63 0,1 1 0,-1 0 0,1-1 0,0 1 0,0 0 0,0-1 0,0 1 0,1-1 0,-1 1 0,1 0 0,-1-1 0,1 1 0,0-1 0,0 1 0,0-1 0,0 0 0,1 1 0,-1-1 0,3 3 0,2 2 0,1 0 0,1 0 0,15 12 0,-16-14 0,0 0 0,-1 1 0,1 0 0,-1 0 0,8 10 0,-7-5-1365,1-2-5461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8:04:24.569"/>
    </inkml:context>
    <inkml:brush xml:id="br0">
      <inkml:brushProperty name="width" value="0.05" units="cm"/>
      <inkml:brushProperty name="height" value="0.05" units="cm"/>
    </inkml:brush>
  </inkml:definitions>
  <inkml:trace contextRef="#ctx0" brushRef="#br0">0 1 24575,'52'57'0,"-36"-38"0,0-1 0,2 0 0,33 26 0,-27-29 0,-1 0 0,2-1 0,0-2 0,0 0 0,1-2 0,0-1 0,1-1 0,0-1 0,1-1 0,-1-2 0,1 0 0,0-2 0,31-2 0,-31 0 0,123-7 0,-130 5 0,0-2 0,0 0 0,0-2 0,-1 0 0,22-10 0,-31 10 28,0 0 0,0-1 0,11-9-1,10-6-1503,-19 14-5350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8:04:27.959"/>
    </inkml:context>
    <inkml:brush xml:id="br0">
      <inkml:brushProperty name="width" value="0.05" units="cm"/>
      <inkml:brushProperty name="height" value="0.05" units="cm"/>
    </inkml:brush>
  </inkml:definitions>
  <inkml:trace contextRef="#ctx0" brushRef="#br0">1 0 24575,'3'0'0,"5"0"0,4 4 0,3 3 0,3 2 0,1-1 0,1-3 0,-3-1-8191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04T18:04:30.249"/>
    </inkml:context>
    <inkml:brush xml:id="br0">
      <inkml:brushProperty name="width" value="0.05" units="cm"/>
      <inkml:brushProperty name="height" value="0.05" units="cm"/>
    </inkml:brush>
  </inkml:definitions>
  <inkml:trace contextRef="#ctx0" brushRef="#br0">76 0 24575,'0'4'0,"0"3"0,0 5 0,-3 4 0,-1 2 0,-1 1 0,-1-2 0,-1-2 0,-2 2 0,0 0 0,3 0 0,-3-2 0,2 0 0,1 0 0,1-2-8191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113833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16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5629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746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385292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2056158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dirty="0"/>
          </a:p>
        </p:txBody>
      </p:sp>
    </p:spTree>
    <p:extLst>
      <p:ext uri="{BB962C8B-B14F-4D97-AF65-F5344CB8AC3E}">
        <p14:creationId xmlns:p14="http://schemas.microsoft.com/office/powerpoint/2010/main" val="3914427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531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extLst>
      <p:ext uri="{BB962C8B-B14F-4D97-AF65-F5344CB8AC3E}">
        <p14:creationId xmlns:p14="http://schemas.microsoft.com/office/powerpoint/2010/main" val="335740896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67" r:id="rId4"/>
    <p:sldLayoutId id="2147483670"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www.analyticsvidhya.com/blog/2021/07/feature-extraction-and-embeddings-in-nlp-a-beginners-guide-to-understand-natural-language-processing/" TargetMode="Externa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18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50.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170.png"/><Relationship Id="rId4" Type="http://schemas.openxmlformats.org/officeDocument/2006/relationships/image" Target="../media/image140.png"/><Relationship Id="rId9" Type="http://schemas.openxmlformats.org/officeDocument/2006/relationships/customXml" Target="../ink/ink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315221" y="502734"/>
            <a:ext cx="4513558" cy="137197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800" dirty="0">
                <a:latin typeface="Rajdhani"/>
                <a:ea typeface="Rajdhani"/>
                <a:cs typeface="Rajdhani"/>
                <a:sym typeface="Rajdhani"/>
              </a:rPr>
              <a:t>Phisher.ai</a:t>
            </a:r>
            <a:endParaRPr sz="7800" dirty="0">
              <a:latin typeface="Rajdhani"/>
              <a:ea typeface="Rajdhani"/>
              <a:cs typeface="Rajdhani"/>
              <a:sym typeface="Rajdhani"/>
            </a:endParaRPr>
          </a:p>
        </p:txBody>
      </p:sp>
      <p:sp>
        <p:nvSpPr>
          <p:cNvPr id="103" name="Google Shape;103;p24"/>
          <p:cNvSpPr txBox="1">
            <a:spLocks noGrp="1"/>
          </p:cNvSpPr>
          <p:nvPr>
            <p:ph type="subTitle" idx="1"/>
          </p:nvPr>
        </p:nvSpPr>
        <p:spPr>
          <a:xfrm>
            <a:off x="3522776" y="3268793"/>
            <a:ext cx="2098447" cy="1204124"/>
          </a:xfrm>
          <a:prstGeom prst="rect">
            <a:avLst/>
          </a:prstGeom>
        </p:spPr>
        <p:txBody>
          <a:bodyPr spcFirstLastPara="1" wrap="square" lIns="91425" tIns="91425" rIns="91425" bIns="91425" anchor="t" anchorCtr="0">
            <a:noAutofit/>
          </a:bodyPr>
          <a:lstStyle/>
          <a:p>
            <a:pPr algn="ctr">
              <a:lnSpc>
                <a:spcPct val="100000"/>
              </a:lnSpc>
            </a:pPr>
            <a:r>
              <a:rPr lang="en-US" sz="1400" spc="-1" dirty="0">
                <a:solidFill>
                  <a:schemeClr val="bg1"/>
                </a:solidFill>
                <a:uFill>
                  <a:solidFill>
                    <a:srgbClr val="FFFFFF"/>
                  </a:solidFill>
                </a:uFill>
                <a:latin typeface="Calibri"/>
              </a:rPr>
              <a:t>Supervisor</a:t>
            </a:r>
          </a:p>
          <a:p>
            <a:pPr algn="ctr">
              <a:lnSpc>
                <a:spcPct val="100000"/>
              </a:lnSpc>
            </a:pPr>
            <a:r>
              <a:rPr lang="en-US" sz="1400" spc="-1" dirty="0">
                <a:solidFill>
                  <a:schemeClr val="bg1"/>
                </a:solidFill>
                <a:uFill>
                  <a:solidFill>
                    <a:srgbClr val="FFFFFF"/>
                  </a:solidFill>
                </a:uFill>
                <a:latin typeface="Calibri"/>
              </a:rPr>
              <a:t>Dr. Farhan Khan</a:t>
            </a:r>
            <a:br>
              <a:rPr lang="en-US" sz="1400" spc="-1" dirty="0">
                <a:solidFill>
                  <a:schemeClr val="bg1"/>
                </a:solidFill>
                <a:uFill>
                  <a:solidFill>
                    <a:srgbClr val="FFFFFF"/>
                  </a:solidFill>
                </a:uFill>
                <a:latin typeface="Calibri"/>
              </a:rPr>
            </a:br>
            <a:endParaRPr lang="en-US" sz="1400" spc="-1" dirty="0">
              <a:solidFill>
                <a:schemeClr val="bg1"/>
              </a:solidFill>
              <a:uFill>
                <a:solidFill>
                  <a:srgbClr val="FFFFFF"/>
                </a:solidFill>
              </a:uFill>
              <a:latin typeface="Calibri"/>
            </a:endParaRPr>
          </a:p>
          <a:p>
            <a:pPr algn="ctr">
              <a:lnSpc>
                <a:spcPct val="100000"/>
              </a:lnSpc>
            </a:pPr>
            <a:r>
              <a:rPr lang="en-US" sz="1400" spc="-1" dirty="0">
                <a:solidFill>
                  <a:schemeClr val="bg1"/>
                </a:solidFill>
                <a:uFill>
                  <a:solidFill>
                    <a:srgbClr val="FFFFFF"/>
                  </a:solidFill>
                </a:uFill>
                <a:latin typeface="Calibri"/>
              </a:rPr>
              <a:t>Co-supervisor</a:t>
            </a:r>
            <a:endParaRPr lang="en-US" sz="1400" spc="-1" dirty="0">
              <a:solidFill>
                <a:schemeClr val="bg1"/>
              </a:solidFill>
              <a:uFill>
                <a:solidFill>
                  <a:srgbClr val="FFFFFF"/>
                </a:solidFill>
              </a:uFill>
              <a:latin typeface="Arial"/>
            </a:endParaRPr>
          </a:p>
          <a:p>
            <a:pPr algn="ctr"/>
            <a:r>
              <a:rPr lang="en-US" sz="1400" spc="-1" dirty="0">
                <a:solidFill>
                  <a:schemeClr val="bg1"/>
                </a:solidFill>
                <a:uFill>
                  <a:solidFill>
                    <a:srgbClr val="FFFFFF"/>
                  </a:solidFill>
                </a:uFill>
                <a:latin typeface="Calibri"/>
              </a:rPr>
              <a:t>Mr. Talha </a:t>
            </a:r>
            <a:r>
              <a:rPr lang="en-US" sz="1400" spc="-1" dirty="0" err="1">
                <a:solidFill>
                  <a:schemeClr val="bg1"/>
                </a:solidFill>
                <a:uFill>
                  <a:solidFill>
                    <a:srgbClr val="FFFFFF"/>
                  </a:solidFill>
                </a:uFill>
                <a:latin typeface="Calibri"/>
              </a:rPr>
              <a:t>Laique</a:t>
            </a:r>
            <a:endParaRPr lang="en-US" sz="1400" spc="-1" dirty="0">
              <a:solidFill>
                <a:schemeClr val="bg1"/>
              </a:solidFill>
              <a:uFill>
                <a:solidFill>
                  <a:srgbClr val="FFFFFF"/>
                </a:solidFill>
              </a:uFill>
              <a:latin typeface="Arial"/>
            </a:endParaRPr>
          </a:p>
        </p:txBody>
      </p:sp>
      <p:sp>
        <p:nvSpPr>
          <p:cNvPr id="4" name="TextBox 3">
            <a:extLst>
              <a:ext uri="{FF2B5EF4-FFF2-40B4-BE49-F238E27FC236}">
                <a16:creationId xmlns:a16="http://schemas.microsoft.com/office/drawing/2014/main" id="{B25EBCE1-C98E-F847-6126-035D0F2E8909}"/>
              </a:ext>
            </a:extLst>
          </p:cNvPr>
          <p:cNvSpPr txBox="1"/>
          <p:nvPr/>
        </p:nvSpPr>
        <p:spPr>
          <a:xfrm>
            <a:off x="2771335" y="2079303"/>
            <a:ext cx="3702787" cy="954107"/>
          </a:xfrm>
          <a:prstGeom prst="rect">
            <a:avLst/>
          </a:prstGeom>
          <a:noFill/>
        </p:spPr>
        <p:txBody>
          <a:bodyPr wrap="square" rtlCol="0" anchor="ctr" anchorCtr="1">
            <a:spAutoFit/>
          </a:bodyPr>
          <a:lstStyle/>
          <a:p>
            <a:r>
              <a:rPr lang="en-US" dirty="0">
                <a:solidFill>
                  <a:schemeClr val="bg1"/>
                </a:solidFill>
                <a:effectLst>
                  <a:outerShdw blurRad="50800" dist="38100" dir="2700000" algn="tl" rotWithShape="0">
                    <a:prstClr val="black">
                      <a:alpha val="40000"/>
                    </a:prstClr>
                  </a:outerShdw>
                </a:effectLst>
                <a:latin typeface="Barlow" panose="00000500000000000000" pitchFamily="2" charset="0"/>
              </a:rPr>
              <a:t>Muhammad Ramish Khan                   2019358</a:t>
            </a:r>
          </a:p>
          <a:p>
            <a:r>
              <a:rPr lang="en-US" sz="1400" spc="-1" dirty="0">
                <a:solidFill>
                  <a:schemeClr val="bg1"/>
                </a:solidFill>
                <a:uFill>
                  <a:solidFill>
                    <a:srgbClr val="FFFFFF"/>
                  </a:solidFill>
                </a:uFill>
                <a:latin typeface="Barlow" panose="00000500000000000000" pitchFamily="2" charset="0"/>
              </a:rPr>
              <a:t>Muhammad </a:t>
            </a:r>
            <a:r>
              <a:rPr lang="en-US" sz="1400" spc="-1" dirty="0" err="1">
                <a:solidFill>
                  <a:schemeClr val="bg1"/>
                </a:solidFill>
                <a:uFill>
                  <a:solidFill>
                    <a:srgbClr val="FFFFFF"/>
                  </a:solidFill>
                </a:uFill>
                <a:latin typeface="Barlow" panose="00000500000000000000" pitchFamily="2" charset="0"/>
              </a:rPr>
              <a:t>Saaim</a:t>
            </a:r>
            <a:r>
              <a:rPr lang="en-US" sz="1400" spc="-1" dirty="0">
                <a:solidFill>
                  <a:schemeClr val="bg1"/>
                </a:solidFill>
                <a:uFill>
                  <a:solidFill>
                    <a:srgbClr val="FFFFFF"/>
                  </a:solidFill>
                </a:uFill>
                <a:latin typeface="Barlow" panose="00000500000000000000" pitchFamily="2" charset="0"/>
              </a:rPr>
              <a:t> Qureshi</a:t>
            </a:r>
            <a:r>
              <a:rPr lang="en-US" dirty="0">
                <a:solidFill>
                  <a:schemeClr val="bg1"/>
                </a:solidFill>
                <a:effectLst>
                  <a:outerShdw blurRad="50800" dist="38100" dir="2700000" algn="tl" rotWithShape="0">
                    <a:prstClr val="black">
                      <a:alpha val="40000"/>
                    </a:prstClr>
                  </a:outerShdw>
                </a:effectLst>
                <a:latin typeface="Barlow" panose="00000500000000000000" pitchFamily="2" charset="0"/>
              </a:rPr>
              <a:t>                2019444</a:t>
            </a:r>
          </a:p>
          <a:p>
            <a:r>
              <a:rPr lang="en-US" dirty="0" err="1">
                <a:solidFill>
                  <a:schemeClr val="bg1"/>
                </a:solidFill>
                <a:effectLst>
                  <a:outerShdw blurRad="50800" dist="38100" dir="2700000" algn="tl" rotWithShape="0">
                    <a:prstClr val="black">
                      <a:alpha val="40000"/>
                    </a:prstClr>
                  </a:outerShdw>
                </a:effectLst>
                <a:latin typeface="Barlow" panose="00000500000000000000" pitchFamily="2" charset="0"/>
              </a:rPr>
              <a:t>Muwahid</a:t>
            </a:r>
            <a:r>
              <a:rPr lang="en-US" dirty="0">
                <a:solidFill>
                  <a:schemeClr val="bg1"/>
                </a:solidFill>
                <a:effectLst>
                  <a:outerShdw blurRad="50800" dist="38100" dir="2700000" algn="tl" rotWithShape="0">
                    <a:prstClr val="black">
                      <a:alpha val="40000"/>
                    </a:prstClr>
                  </a:outerShdw>
                </a:effectLst>
                <a:latin typeface="Barlow" panose="00000500000000000000" pitchFamily="2" charset="0"/>
              </a:rPr>
              <a:t> Asim                                          2019352</a:t>
            </a:r>
          </a:p>
          <a:p>
            <a:r>
              <a:rPr lang="en-US" dirty="0">
                <a:solidFill>
                  <a:schemeClr val="bg1"/>
                </a:solidFill>
                <a:effectLst>
                  <a:outerShdw blurRad="50800" dist="38100" dir="2700000" algn="tl" rotWithShape="0">
                    <a:prstClr val="black">
                      <a:alpha val="40000"/>
                    </a:prstClr>
                  </a:outerShdw>
                </a:effectLst>
                <a:latin typeface="Barlow" panose="00000500000000000000" pitchFamily="2" charset="0"/>
              </a:rPr>
              <a:t>Abdul Basit Khan                                    2019004</a:t>
            </a:r>
          </a:p>
        </p:txBody>
      </p:sp>
      <p:pic>
        <p:nvPicPr>
          <p:cNvPr id="6" name="Picture 5" descr="Logo&#10;&#10;Description automatically generated">
            <a:extLst>
              <a:ext uri="{FF2B5EF4-FFF2-40B4-BE49-F238E27FC236}">
                <a16:creationId xmlns:a16="http://schemas.microsoft.com/office/drawing/2014/main" id="{A31F7B71-A6D5-9D07-1F62-C2621660606D}"/>
              </a:ext>
            </a:extLst>
          </p:cNvPr>
          <p:cNvPicPr>
            <a:picLocks noChangeAspect="1"/>
          </p:cNvPicPr>
          <p:nvPr/>
        </p:nvPicPr>
        <p:blipFill>
          <a:blip r:embed="rId4"/>
          <a:stretch>
            <a:fillRect/>
          </a:stretch>
        </p:blipFill>
        <p:spPr>
          <a:xfrm>
            <a:off x="7910823" y="117322"/>
            <a:ext cx="1071399" cy="1071399"/>
          </a:xfrm>
          <a:prstGeom prst="rect">
            <a:avLst/>
          </a:prstGeom>
        </p:spPr>
      </p:pic>
      <p:sp>
        <p:nvSpPr>
          <p:cNvPr id="7" name="CustomShape 5">
            <a:extLst>
              <a:ext uri="{FF2B5EF4-FFF2-40B4-BE49-F238E27FC236}">
                <a16:creationId xmlns:a16="http://schemas.microsoft.com/office/drawing/2014/main" id="{8CEEB03B-F9A7-C13E-7D84-F3053FC1FF85}"/>
              </a:ext>
            </a:extLst>
          </p:cNvPr>
          <p:cNvSpPr/>
          <p:nvPr/>
        </p:nvSpPr>
        <p:spPr>
          <a:xfrm>
            <a:off x="789316" y="4593777"/>
            <a:ext cx="77720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US" spc="-1" dirty="0">
                <a:solidFill>
                  <a:schemeClr val="tx2"/>
                </a:solidFill>
                <a:uFill>
                  <a:solidFill>
                    <a:srgbClr val="FFFFFF"/>
                  </a:solidFill>
                </a:uFill>
                <a:latin typeface="Calibri"/>
              </a:rPr>
              <a:t>Faculty of Computer Sciences and Engineering</a:t>
            </a:r>
            <a:br>
              <a:rPr lang="en-US" spc="-1" dirty="0">
                <a:solidFill>
                  <a:schemeClr val="tx2"/>
                </a:solidFill>
                <a:uFill>
                  <a:solidFill>
                    <a:srgbClr val="FFFFFF"/>
                  </a:solidFill>
                </a:uFill>
                <a:latin typeface="Calibri"/>
              </a:rPr>
            </a:br>
            <a:r>
              <a:rPr lang="en-US" spc="-1" dirty="0">
                <a:solidFill>
                  <a:schemeClr val="tx2"/>
                </a:solidFill>
                <a:uFill>
                  <a:solidFill>
                    <a:srgbClr val="FFFFFF"/>
                  </a:solidFill>
                </a:uFill>
                <a:latin typeface="Calibri"/>
              </a:rPr>
              <a:t>Ghulam Ishaq Khan Institute of Engineering Sciences and Technology, Pakistan</a:t>
            </a:r>
            <a:endParaRPr lang="en-US" spc="-1" dirty="0">
              <a:solidFill>
                <a:schemeClr val="tx2"/>
              </a:solidFill>
              <a:uFill>
                <a:solidFill>
                  <a:srgbClr val="FFFFFF"/>
                </a:solidFill>
              </a:u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49E019-6481-3C39-EF0C-FE275BEBDABC}"/>
              </a:ext>
            </a:extLst>
          </p:cNvPr>
          <p:cNvSpPr txBox="1"/>
          <p:nvPr/>
        </p:nvSpPr>
        <p:spPr>
          <a:xfrm>
            <a:off x="1456002" y="1662538"/>
            <a:ext cx="6231988" cy="1938992"/>
          </a:xfrm>
          <a:prstGeom prst="rect">
            <a:avLst/>
          </a:prstGeom>
          <a:noFill/>
        </p:spPr>
        <p:txBody>
          <a:bodyPr wrap="square">
            <a:spAutoFit/>
          </a:bodyPr>
          <a:lstStyle/>
          <a:p>
            <a:pPr algn="ctr"/>
            <a:r>
              <a:rPr lang="en-US" sz="2400" b="0" i="0" dirty="0">
                <a:solidFill>
                  <a:schemeClr val="tx2"/>
                </a:solidFill>
                <a:effectLst/>
                <a:latin typeface="Rajdhani" panose="020B0604020202020204" charset="0"/>
                <a:cs typeface="Rajdhani" panose="020B0604020202020204" charset="0"/>
              </a:rPr>
              <a:t>Although deep learning techniques are not exploited much in phishing detection due to the extensive training time, they often provide more accuracy and automatically extract the features from raw data without any prior knowledge</a:t>
            </a:r>
            <a:endParaRPr lang="en-PK" sz="2400" dirty="0">
              <a:solidFill>
                <a:schemeClr val="tx2"/>
              </a:solidFill>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41830DBB-36D9-572E-AF8B-74CB13536986}"/>
              </a:ext>
            </a:extLst>
          </p:cNvPr>
          <p:cNvSpPr txBox="1"/>
          <p:nvPr/>
        </p:nvSpPr>
        <p:spPr>
          <a:xfrm>
            <a:off x="-3" y="621190"/>
            <a:ext cx="9143999" cy="387286"/>
          </a:xfrm>
          <a:prstGeom prst="rect">
            <a:avLst/>
          </a:prstGeom>
          <a:noFill/>
        </p:spPr>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DEEP LEARNING BASED</a:t>
            </a:r>
          </a:p>
        </p:txBody>
      </p:sp>
      <p:sp>
        <p:nvSpPr>
          <p:cNvPr id="4" name="TextBox 3">
            <a:extLst>
              <a:ext uri="{FF2B5EF4-FFF2-40B4-BE49-F238E27FC236}">
                <a16:creationId xmlns:a16="http://schemas.microsoft.com/office/drawing/2014/main" id="{09EDACE5-A979-F8AD-7218-D7FF309E8937}"/>
              </a:ext>
            </a:extLst>
          </p:cNvPr>
          <p:cNvSpPr txBox="1"/>
          <p:nvPr/>
        </p:nvSpPr>
        <p:spPr>
          <a:xfrm>
            <a:off x="0" y="233904"/>
            <a:ext cx="9144000" cy="38728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URL BASED DETECTION</a:t>
            </a:r>
          </a:p>
        </p:txBody>
      </p:sp>
    </p:spTree>
    <p:extLst>
      <p:ext uri="{BB962C8B-B14F-4D97-AF65-F5344CB8AC3E}">
        <p14:creationId xmlns:p14="http://schemas.microsoft.com/office/powerpoint/2010/main" val="423988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306DB1-3445-9A84-2D5F-C721A97E749C}"/>
              </a:ext>
            </a:extLst>
          </p:cNvPr>
          <p:cNvSpPr txBox="1"/>
          <p:nvPr/>
        </p:nvSpPr>
        <p:spPr>
          <a:xfrm>
            <a:off x="-3" y="621190"/>
            <a:ext cx="9143999" cy="387286"/>
          </a:xfrm>
          <a:prstGeom prst="rect">
            <a:avLst/>
          </a:prstGeom>
          <a:noFill/>
        </p:spPr>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DEEP LEARNING BASED</a:t>
            </a:r>
          </a:p>
        </p:txBody>
      </p:sp>
      <p:sp>
        <p:nvSpPr>
          <p:cNvPr id="13" name="TextBox 12">
            <a:extLst>
              <a:ext uri="{FF2B5EF4-FFF2-40B4-BE49-F238E27FC236}">
                <a16:creationId xmlns:a16="http://schemas.microsoft.com/office/drawing/2014/main" id="{AD51426A-16F6-DBC5-B604-DECAFF5549AE}"/>
              </a:ext>
            </a:extLst>
          </p:cNvPr>
          <p:cNvSpPr txBox="1"/>
          <p:nvPr/>
        </p:nvSpPr>
        <p:spPr>
          <a:xfrm>
            <a:off x="0" y="233904"/>
            <a:ext cx="9144000" cy="38728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URL BASED DETECTION</a:t>
            </a:r>
          </a:p>
        </p:txBody>
      </p:sp>
      <p:graphicFrame>
        <p:nvGraphicFramePr>
          <p:cNvPr id="2" name="Table 2">
            <a:extLst>
              <a:ext uri="{FF2B5EF4-FFF2-40B4-BE49-F238E27FC236}">
                <a16:creationId xmlns:a16="http://schemas.microsoft.com/office/drawing/2014/main" id="{5AD66DF2-EB0F-6A76-7282-D9E6E60F1747}"/>
              </a:ext>
            </a:extLst>
          </p:cNvPr>
          <p:cNvGraphicFramePr>
            <a:graphicFrameLocks noGrp="1"/>
          </p:cNvGraphicFramePr>
          <p:nvPr>
            <p:extLst>
              <p:ext uri="{D42A27DB-BD31-4B8C-83A1-F6EECF244321}">
                <p14:modId xmlns:p14="http://schemas.microsoft.com/office/powerpoint/2010/main" val="4274960133"/>
              </p:ext>
            </p:extLst>
          </p:nvPr>
        </p:nvGraphicFramePr>
        <p:xfrm>
          <a:off x="144190" y="1018146"/>
          <a:ext cx="8894303" cy="4071562"/>
        </p:xfrm>
        <a:graphic>
          <a:graphicData uri="http://schemas.openxmlformats.org/drawingml/2006/table">
            <a:tbl>
              <a:tblPr firstRow="1" bandRow="1">
                <a:tableStyleId>{A1CC74CB-B042-449B-857D-E29CF261A1DB}</a:tableStyleId>
              </a:tblPr>
              <a:tblGrid>
                <a:gridCol w="1133525">
                  <a:extLst>
                    <a:ext uri="{9D8B030D-6E8A-4147-A177-3AD203B41FA5}">
                      <a16:colId xmlns:a16="http://schemas.microsoft.com/office/drawing/2014/main" val="1936268629"/>
                    </a:ext>
                  </a:extLst>
                </a:gridCol>
                <a:gridCol w="2853132">
                  <a:extLst>
                    <a:ext uri="{9D8B030D-6E8A-4147-A177-3AD203B41FA5}">
                      <a16:colId xmlns:a16="http://schemas.microsoft.com/office/drawing/2014/main" val="3184088979"/>
                    </a:ext>
                  </a:extLst>
                </a:gridCol>
                <a:gridCol w="1635882">
                  <a:extLst>
                    <a:ext uri="{9D8B030D-6E8A-4147-A177-3AD203B41FA5}">
                      <a16:colId xmlns:a16="http://schemas.microsoft.com/office/drawing/2014/main" val="604917069"/>
                    </a:ext>
                  </a:extLst>
                </a:gridCol>
                <a:gridCol w="1635882">
                  <a:extLst>
                    <a:ext uri="{9D8B030D-6E8A-4147-A177-3AD203B41FA5}">
                      <a16:colId xmlns:a16="http://schemas.microsoft.com/office/drawing/2014/main" val="112343063"/>
                    </a:ext>
                  </a:extLst>
                </a:gridCol>
                <a:gridCol w="1635882">
                  <a:extLst>
                    <a:ext uri="{9D8B030D-6E8A-4147-A177-3AD203B41FA5}">
                      <a16:colId xmlns:a16="http://schemas.microsoft.com/office/drawing/2014/main" val="1228523894"/>
                    </a:ext>
                  </a:extLst>
                </a:gridCol>
              </a:tblGrid>
              <a:tr h="9254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Zheng et al. [5]</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Proposed a new Highway Hierarchical Neural Network (HDP-CNN) to detect phishing URLs.</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This method uses word-level embedding along with character-level</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A private dataset contains 344,794 benign URLs and 71,556 phishing URLs</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Accuracy at 98.30%, True positive rate (TPR) at 99.18%</a:t>
                      </a:r>
                    </a:p>
                    <a:p>
                      <a:r>
                        <a:rPr lang="en-US" sz="1200" dirty="0">
                          <a:solidFill>
                            <a:schemeClr val="tx2"/>
                          </a:solidFill>
                          <a:latin typeface="Rajdhani" panose="020B0604020202020204" charset="0"/>
                          <a:cs typeface="Rajdhani" panose="020B0604020202020204" charset="0"/>
                        </a:rPr>
                        <a:t>True negative rate (TNR) at 94.34%.</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551417305"/>
                  </a:ext>
                </a:extLst>
              </a:tr>
              <a:tr h="925454">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Le et al. [4]</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This technique applies CNN networks to both characters and words of the URL string for malicious URL detection</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characters and words encodings</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A private dataset of 4,683,425 benign URLs and 9,366,850 malicious URLs</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AUC score 99.2%</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79295908"/>
                  </a:ext>
                </a:extLst>
              </a:tr>
              <a:tr h="925454">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Vargas, J et al. [6]</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compared a random forest classifier against recurrent neural networks based on a hand-crafted features method.</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Character encoding for RNN</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phishing URLs from </a:t>
                      </a:r>
                      <a:r>
                        <a:rPr lang="en-US" sz="1200" dirty="0" err="1">
                          <a:solidFill>
                            <a:schemeClr val="tx2"/>
                          </a:solidFill>
                          <a:latin typeface="Rajdhani" panose="020B0604020202020204" charset="0"/>
                          <a:cs typeface="Rajdhani" panose="020B0604020202020204" charset="0"/>
                        </a:rPr>
                        <a:t>Phishtank</a:t>
                      </a:r>
                      <a:endParaRPr lang="en-US" sz="1200" dirty="0">
                        <a:solidFill>
                          <a:schemeClr val="tx2"/>
                        </a:solidFill>
                        <a:latin typeface="Rajdhani" panose="020B0604020202020204" charset="0"/>
                        <a:cs typeface="Rajdhani" panose="020B0604020202020204" charset="0"/>
                      </a:endParaRPr>
                    </a:p>
                    <a:p>
                      <a:r>
                        <a:rPr lang="en-US" sz="1200" dirty="0">
                          <a:solidFill>
                            <a:schemeClr val="tx2"/>
                          </a:solidFill>
                          <a:latin typeface="Rajdhani" panose="020B0604020202020204" charset="0"/>
                          <a:cs typeface="Rajdhani" panose="020B0604020202020204" charset="0"/>
                        </a:rPr>
                        <a:t>Legitimate URLs from Common Crawl</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AUC statistic of 98.44%</a:t>
                      </a:r>
                    </a:p>
                    <a:p>
                      <a:r>
                        <a:rPr lang="en-US" sz="1200" dirty="0">
                          <a:solidFill>
                            <a:schemeClr val="tx2"/>
                          </a:solidFill>
                          <a:latin typeface="Rajdhani" panose="020B0604020202020204" charset="0"/>
                          <a:cs typeface="Rajdhani" panose="020B0604020202020204" charset="0"/>
                        </a:rPr>
                        <a:t>Accuracy : 93.47% recall : 93.28%</a:t>
                      </a:r>
                    </a:p>
                    <a:p>
                      <a:r>
                        <a:rPr lang="en-US" sz="1200" dirty="0">
                          <a:solidFill>
                            <a:schemeClr val="tx2"/>
                          </a:solidFill>
                          <a:latin typeface="Rajdhani" panose="020B0604020202020204" charset="0"/>
                          <a:cs typeface="Rajdhani" panose="020B0604020202020204" charset="0"/>
                        </a:rPr>
                        <a:t>precision : 93.63%</a:t>
                      </a:r>
                      <a:endParaRPr lang="en-PK" sz="1200" dirty="0">
                        <a:solidFill>
                          <a:schemeClr val="tx2"/>
                        </a:solidFill>
                        <a:latin typeface="Rajdhani" panose="020B0604020202020204" charset="0"/>
                        <a:cs typeface="Rajdhani" panose="020B0604020202020204" charset="0"/>
                      </a:endParaRPr>
                    </a:p>
                    <a:p>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4024752908"/>
                  </a:ext>
                </a:extLst>
              </a:tr>
              <a:tr h="1134428">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Wang et al [15]</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proposed a fast-phishing website detection method called precise phishing detection with recurrent convolutional neural networks (PDRCNN) that depends only on the URL of the website</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Data preprocessing is based on word embedding</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5,118,727 URL from </a:t>
                      </a:r>
                      <a:r>
                        <a:rPr lang="en-US" sz="1200" dirty="0" err="1">
                          <a:solidFill>
                            <a:schemeClr val="tx2"/>
                          </a:solidFill>
                          <a:latin typeface="Rajdhani" panose="020B0604020202020204" charset="0"/>
                          <a:cs typeface="Rajdhani" panose="020B0604020202020204" charset="0"/>
                        </a:rPr>
                        <a:t>PhishTank</a:t>
                      </a:r>
                      <a:r>
                        <a:rPr lang="en-US" sz="1200" dirty="0">
                          <a:solidFill>
                            <a:schemeClr val="tx2"/>
                          </a:solidFill>
                          <a:latin typeface="Rajdhani" panose="020B0604020202020204" charset="0"/>
                          <a:cs typeface="Rajdhani" panose="020B0604020202020204" charset="0"/>
                        </a:rPr>
                        <a:t> website</a:t>
                      </a:r>
                    </a:p>
                    <a:p>
                      <a:r>
                        <a:rPr lang="en-US" sz="1200" dirty="0">
                          <a:solidFill>
                            <a:schemeClr val="tx2"/>
                          </a:solidFill>
                          <a:latin typeface="Rajdhani" panose="020B0604020202020204" charset="0"/>
                          <a:cs typeface="Rajdhani" panose="020B0604020202020204" charset="0"/>
                        </a:rPr>
                        <a:t>245,385 valid phishing </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Accuracy of 97%</a:t>
                      </a:r>
                    </a:p>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AUC value of 99%</a:t>
                      </a:r>
                      <a:endParaRPr lang="en-PK" sz="1200" dirty="0">
                        <a:solidFill>
                          <a:schemeClr val="tx2"/>
                        </a:solidFill>
                        <a:latin typeface="Rajdhani" panose="020B0604020202020204" charset="0"/>
                        <a:cs typeface="Rajdhani" panose="020B0604020202020204" charset="0"/>
                      </a:endParaRPr>
                    </a:p>
                    <a:p>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960706062"/>
                  </a:ext>
                </a:extLst>
              </a:tr>
            </a:tbl>
          </a:graphicData>
        </a:graphic>
      </p:graphicFrame>
    </p:spTree>
    <p:extLst>
      <p:ext uri="{BB962C8B-B14F-4D97-AF65-F5344CB8AC3E}">
        <p14:creationId xmlns:p14="http://schemas.microsoft.com/office/powerpoint/2010/main" val="641301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D51426A-16F6-DBC5-B604-DECAFF5549AE}"/>
              </a:ext>
            </a:extLst>
          </p:cNvPr>
          <p:cNvSpPr txBox="1"/>
          <p:nvPr/>
        </p:nvSpPr>
        <p:spPr>
          <a:xfrm>
            <a:off x="0" y="233904"/>
            <a:ext cx="9144000" cy="38728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ts val="2250"/>
              </a:lnSpc>
              <a:spcBef>
                <a:spcPts val="2000"/>
              </a:spcBef>
              <a:spcAft>
                <a:spcPts val="1000"/>
              </a:spcAft>
            </a:pPr>
            <a:r>
              <a:rPr lang="en-US" sz="2000" dirty="0">
                <a:solidFill>
                  <a:schemeClr val="tx2"/>
                </a:solidFill>
                <a:latin typeface="Cambria" panose="02040503050406030204" pitchFamily="18" charset="0"/>
              </a:rPr>
              <a:t>EMAIL CONTENT BASED</a:t>
            </a:r>
            <a:endParaRPr lang="en-US" sz="2000" b="0" i="0" dirty="0">
              <a:solidFill>
                <a:schemeClr val="tx2"/>
              </a:solidFill>
              <a:effectLst/>
              <a:latin typeface="Cambria" panose="02040503050406030204" pitchFamily="18" charset="0"/>
            </a:endParaRPr>
          </a:p>
        </p:txBody>
      </p:sp>
      <p:graphicFrame>
        <p:nvGraphicFramePr>
          <p:cNvPr id="4" name="Table 2">
            <a:extLst>
              <a:ext uri="{FF2B5EF4-FFF2-40B4-BE49-F238E27FC236}">
                <a16:creationId xmlns:a16="http://schemas.microsoft.com/office/drawing/2014/main" id="{2A153CD6-8610-4316-7952-F07F44B96904}"/>
              </a:ext>
            </a:extLst>
          </p:cNvPr>
          <p:cNvGraphicFramePr>
            <a:graphicFrameLocks noGrp="1"/>
          </p:cNvGraphicFramePr>
          <p:nvPr>
            <p:extLst>
              <p:ext uri="{D42A27DB-BD31-4B8C-83A1-F6EECF244321}">
                <p14:modId xmlns:p14="http://schemas.microsoft.com/office/powerpoint/2010/main" val="1101783526"/>
              </p:ext>
            </p:extLst>
          </p:nvPr>
        </p:nvGraphicFramePr>
        <p:xfrm>
          <a:off x="78274" y="734156"/>
          <a:ext cx="8987451" cy="4206240"/>
        </p:xfrm>
        <a:graphic>
          <a:graphicData uri="http://schemas.openxmlformats.org/drawingml/2006/table">
            <a:tbl>
              <a:tblPr firstRow="1" bandRow="1">
                <a:tableStyleId>{A1CC74CB-B042-449B-857D-E29CF261A1DB}</a:tableStyleId>
              </a:tblPr>
              <a:tblGrid>
                <a:gridCol w="1239529">
                  <a:extLst>
                    <a:ext uri="{9D8B030D-6E8A-4147-A177-3AD203B41FA5}">
                      <a16:colId xmlns:a16="http://schemas.microsoft.com/office/drawing/2014/main" val="1936268629"/>
                    </a:ext>
                  </a:extLst>
                </a:gridCol>
                <a:gridCol w="2660743">
                  <a:extLst>
                    <a:ext uri="{9D8B030D-6E8A-4147-A177-3AD203B41FA5}">
                      <a16:colId xmlns:a16="http://schemas.microsoft.com/office/drawing/2014/main" val="3184088979"/>
                    </a:ext>
                  </a:extLst>
                </a:gridCol>
                <a:gridCol w="1036586">
                  <a:extLst>
                    <a:ext uri="{9D8B030D-6E8A-4147-A177-3AD203B41FA5}">
                      <a16:colId xmlns:a16="http://schemas.microsoft.com/office/drawing/2014/main" val="604917069"/>
                    </a:ext>
                  </a:extLst>
                </a:gridCol>
                <a:gridCol w="2417421">
                  <a:extLst>
                    <a:ext uri="{9D8B030D-6E8A-4147-A177-3AD203B41FA5}">
                      <a16:colId xmlns:a16="http://schemas.microsoft.com/office/drawing/2014/main" val="112343063"/>
                    </a:ext>
                  </a:extLst>
                </a:gridCol>
                <a:gridCol w="1633172">
                  <a:extLst>
                    <a:ext uri="{9D8B030D-6E8A-4147-A177-3AD203B41FA5}">
                      <a16:colId xmlns:a16="http://schemas.microsoft.com/office/drawing/2014/main" val="2353153904"/>
                    </a:ext>
                  </a:extLst>
                </a:gridCol>
              </a:tblGrid>
              <a:tr h="93286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tx2"/>
                          </a:solidFill>
                          <a:latin typeface="Rajdhani" panose="020B0604020202020204" charset="0"/>
                          <a:cs typeface="Rajdhani" panose="020B0604020202020204" charset="0"/>
                        </a:rPr>
                        <a:t>Adwan Yasin</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 et al [8]</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The model applied the knowledge discovery procedures using five popular classification algorithms  J48, Naïve Bayes, Support Vector Machine (SVM), Multi-Layer Perceptron and Random Forest.</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TFIDF/COUNT VECTORIZOR</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4598 spam emails from Nazario phishing corpus and 5940 ham emails from spam assassin project</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99.1% accuracy was achieved using the Random Forest algorithm and 98.4% using J48,</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551417305"/>
                  </a:ext>
                </a:extLst>
              </a:tr>
              <a:tr h="490770">
                <a:tc>
                  <a:txBody>
                    <a:bodyPr/>
                    <a:lstStyle/>
                    <a:p>
                      <a:r>
                        <a:rPr lang="en-US" sz="1200" dirty="0" err="1">
                          <a:solidFill>
                            <a:schemeClr val="tx2"/>
                          </a:solidFill>
                          <a:latin typeface="Rajdhani" panose="020B0604020202020204" charset="0"/>
                          <a:cs typeface="Rajdhani" panose="020B0604020202020204" charset="0"/>
                        </a:rPr>
                        <a:t>Ioannis</a:t>
                      </a:r>
                      <a:r>
                        <a:rPr lang="en-US" sz="1200" dirty="0">
                          <a:solidFill>
                            <a:schemeClr val="tx2"/>
                          </a:solidFill>
                          <a:latin typeface="Rajdhani" panose="020B0604020202020204" charset="0"/>
                          <a:cs typeface="Rajdhani" panose="020B0604020202020204" charset="0"/>
                        </a:rPr>
                        <a:t> </a:t>
                      </a:r>
                      <a:r>
                        <a:rPr lang="en-US" sz="1200" dirty="0" err="1">
                          <a:solidFill>
                            <a:schemeClr val="tx2"/>
                          </a:solidFill>
                          <a:latin typeface="Rajdhani" panose="020B0604020202020204" charset="0"/>
                          <a:cs typeface="Rajdhani" panose="020B0604020202020204" charset="0"/>
                        </a:rPr>
                        <a:t>Agrafiotis</a:t>
                      </a:r>
                      <a:r>
                        <a:rPr lang="en-US" sz="1200" dirty="0">
                          <a:solidFill>
                            <a:schemeClr val="tx2"/>
                          </a:solidFill>
                          <a:latin typeface="Rajdhani" panose="020B0604020202020204" charset="0"/>
                          <a:cs typeface="Rajdhani" panose="020B0604020202020204" charset="0"/>
                        </a:rPr>
                        <a:t> et al [9]</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phishing content classifier based on a recurrent neural network (RNN)</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Word encoding</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9 962 phishing emails Nazario phishing corpus and 10 000 emails from the Enron dataset</a:t>
                      </a:r>
                      <a:endParaRPr lang="en-PK" sz="1200" dirty="0">
                        <a:solidFill>
                          <a:schemeClr val="tx2"/>
                        </a:solidFill>
                        <a:latin typeface="Rajdhani" panose="020B0604020202020204" charset="0"/>
                        <a:cs typeface="Rajdhani" panose="020B0604020202020204" charset="0"/>
                      </a:endParaRPr>
                    </a:p>
                  </a:txBody>
                  <a:tcPr/>
                </a:tc>
                <a:tc>
                  <a:txBody>
                    <a:bodyPr/>
                    <a:lstStyle/>
                    <a:p>
                      <a:r>
                        <a:rPr lang="en-PK" sz="1200" dirty="0">
                          <a:solidFill>
                            <a:schemeClr val="tx2"/>
                          </a:solidFill>
                          <a:latin typeface="Rajdhani" panose="020B0604020202020204" charset="0"/>
                          <a:cs typeface="Rajdhani" panose="020B0604020202020204" charset="0"/>
                        </a:rPr>
                        <a:t>96.74 %</a:t>
                      </a:r>
                      <a:r>
                        <a:rPr lang="en-US" sz="1200" dirty="0">
                          <a:solidFill>
                            <a:schemeClr val="tx2"/>
                          </a:solidFill>
                          <a:latin typeface="Rajdhani" panose="020B0604020202020204" charset="0"/>
                          <a:cs typeface="Rajdhani" panose="020B0604020202020204" charset="0"/>
                        </a:rPr>
                        <a:t> accuracy</a:t>
                      </a:r>
                    </a:p>
                    <a:p>
                      <a:r>
                        <a:rPr lang="en-PK" sz="1200" dirty="0">
                          <a:solidFill>
                            <a:schemeClr val="tx2"/>
                          </a:solidFill>
                          <a:latin typeface="Rajdhani" panose="020B0604020202020204" charset="0"/>
                          <a:cs typeface="Rajdhani" panose="020B0604020202020204" charset="0"/>
                        </a:rPr>
                        <a:t>97.45 %</a:t>
                      </a:r>
                      <a:r>
                        <a:rPr lang="en-US" sz="1200" dirty="0">
                          <a:solidFill>
                            <a:schemeClr val="tx2"/>
                          </a:solidFill>
                          <a:latin typeface="Rajdhani" panose="020B0604020202020204" charset="0"/>
                          <a:cs typeface="Rajdhani" panose="020B0604020202020204" charset="0"/>
                        </a:rPr>
                        <a:t> precision</a:t>
                      </a:r>
                    </a:p>
                    <a:p>
                      <a:r>
                        <a:rPr lang="en-PK" sz="1200" dirty="0">
                          <a:solidFill>
                            <a:schemeClr val="tx2"/>
                          </a:solidFill>
                          <a:latin typeface="Rajdhani" panose="020B0604020202020204" charset="0"/>
                          <a:cs typeface="Rajdhani" panose="020B0604020202020204" charset="0"/>
                        </a:rPr>
                        <a:t>95.98 %</a:t>
                      </a:r>
                      <a:r>
                        <a:rPr lang="en-US" sz="1200" dirty="0">
                          <a:solidFill>
                            <a:schemeClr val="tx2"/>
                          </a:solidFill>
                          <a:latin typeface="Rajdhani" panose="020B0604020202020204" charset="0"/>
                          <a:cs typeface="Rajdhani" panose="020B0604020202020204" charset="0"/>
                        </a:rPr>
                        <a:t> Recall</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79295908"/>
                  </a:ext>
                </a:extLst>
              </a:tr>
              <a:tr h="366797">
                <a:tc>
                  <a:txBody>
                    <a:bodyPr/>
                    <a:lstStyle/>
                    <a:p>
                      <a:r>
                        <a:rPr lang="en-US" sz="1200" dirty="0">
                          <a:solidFill>
                            <a:schemeClr val="tx2"/>
                          </a:solidFill>
                          <a:latin typeface="Rajdhani" panose="020B0604020202020204" charset="0"/>
                          <a:cs typeface="Rajdhani" panose="020B0604020202020204" charset="0"/>
                        </a:rPr>
                        <a:t>Molly </a:t>
                      </a:r>
                      <a:r>
                        <a:rPr lang="en-US" sz="1200" dirty="0" err="1">
                          <a:solidFill>
                            <a:schemeClr val="tx2"/>
                          </a:solidFill>
                          <a:latin typeface="Rajdhani" panose="020B0604020202020204" charset="0"/>
                          <a:cs typeface="Rajdhani" panose="020B0604020202020204" charset="0"/>
                        </a:rPr>
                        <a:t>Dewis</a:t>
                      </a:r>
                      <a:r>
                        <a:rPr lang="en-US" sz="1200" dirty="0">
                          <a:solidFill>
                            <a:schemeClr val="tx2"/>
                          </a:solidFill>
                          <a:latin typeface="Rajdhani" panose="020B0604020202020204" charset="0"/>
                          <a:cs typeface="Rajdhani" panose="020B0604020202020204" charset="0"/>
                        </a:rPr>
                        <a:t> et al [10]</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The technique involves the use of RNN model on both the textual email data and Numerical data.</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TF-IDF</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b="1" dirty="0">
                          <a:solidFill>
                            <a:schemeClr val="tx2"/>
                          </a:solidFill>
                          <a:latin typeface="Rajdhani" panose="020B0604020202020204" charset="0"/>
                          <a:cs typeface="Rajdhani" panose="020B0604020202020204" charset="0"/>
                        </a:rPr>
                        <a:t>TEXT:</a:t>
                      </a:r>
                    </a:p>
                    <a:p>
                      <a:r>
                        <a:rPr lang="en-US" sz="1200" dirty="0">
                          <a:solidFill>
                            <a:schemeClr val="tx2"/>
                          </a:solidFill>
                          <a:latin typeface="Rajdhani" panose="020B0604020202020204" charset="0"/>
                          <a:cs typeface="Rajdhani" panose="020B0604020202020204" charset="0"/>
                        </a:rPr>
                        <a:t>Spam Assassin,</a:t>
                      </a:r>
                    </a:p>
                    <a:p>
                      <a:r>
                        <a:rPr lang="en-US" sz="1200" dirty="0">
                          <a:solidFill>
                            <a:schemeClr val="tx2"/>
                          </a:solidFill>
                          <a:latin typeface="Rajdhani" panose="020B0604020202020204" charset="0"/>
                          <a:cs typeface="Rajdhani" panose="020B0604020202020204" charset="0"/>
                        </a:rPr>
                        <a:t>Spam Classification for Basic NLP</a:t>
                      </a:r>
                    </a:p>
                    <a:p>
                      <a:r>
                        <a:rPr lang="en-US" sz="1200" dirty="0">
                          <a:solidFill>
                            <a:schemeClr val="tx2"/>
                          </a:solidFill>
                          <a:latin typeface="Rajdhani" panose="020B0604020202020204" charset="0"/>
                          <a:cs typeface="Rajdhani" panose="020B0604020202020204" charset="0"/>
                        </a:rPr>
                        <a:t>Spam Email</a:t>
                      </a:r>
                    </a:p>
                    <a:p>
                      <a:r>
                        <a:rPr lang="en-US" sz="1200" b="1" dirty="0">
                          <a:solidFill>
                            <a:schemeClr val="tx2"/>
                          </a:solidFill>
                          <a:latin typeface="Rajdhani" panose="020B0604020202020204" charset="0"/>
                          <a:cs typeface="Rajdhani" panose="020B0604020202020204" charset="0"/>
                        </a:rPr>
                        <a:t>Numerical : </a:t>
                      </a:r>
                    </a:p>
                    <a:p>
                      <a:r>
                        <a:rPr lang="en-US" sz="1200" dirty="0" err="1">
                          <a:solidFill>
                            <a:schemeClr val="tx2"/>
                          </a:solidFill>
                          <a:latin typeface="Rajdhani" panose="020B0604020202020204" charset="0"/>
                          <a:cs typeface="Rajdhani" panose="020B0604020202020204" charset="0"/>
                        </a:rPr>
                        <a:t>Spambase</a:t>
                      </a:r>
                      <a:endParaRPr lang="en-US" sz="1200" dirty="0">
                        <a:solidFill>
                          <a:schemeClr val="tx2"/>
                        </a:solidFill>
                        <a:latin typeface="Rajdhani" panose="020B0604020202020204" charset="0"/>
                        <a:cs typeface="Rajdhani" panose="020B0604020202020204" charset="0"/>
                      </a:endParaRPr>
                    </a:p>
                    <a:p>
                      <a:r>
                        <a:rPr lang="fr-FR" sz="1200" dirty="0">
                          <a:solidFill>
                            <a:schemeClr val="tx2"/>
                          </a:solidFill>
                          <a:latin typeface="Rajdhani" panose="020B0604020202020204" charset="0"/>
                          <a:cs typeface="Rajdhani" panose="020B0604020202020204" charset="0"/>
                        </a:rPr>
                        <a:t>Email Spam Classification </a:t>
                      </a:r>
                      <a:r>
                        <a:rPr lang="fr-FR" sz="1200" dirty="0" err="1">
                          <a:solidFill>
                            <a:schemeClr val="tx2"/>
                          </a:solidFill>
                          <a:latin typeface="Rajdhani" panose="020B0604020202020204" charset="0"/>
                          <a:cs typeface="Rajdhani" panose="020B0604020202020204" charset="0"/>
                        </a:rPr>
                        <a:t>Dataset</a:t>
                      </a:r>
                      <a:endParaRPr lang="fr-FR" sz="1200" dirty="0">
                        <a:solidFill>
                          <a:schemeClr val="tx2"/>
                        </a:solidFill>
                        <a:latin typeface="Rajdhani" panose="020B0604020202020204" charset="0"/>
                        <a:cs typeface="Rajdhani" panose="020B0604020202020204" charset="0"/>
                      </a:endParaRPr>
                    </a:p>
                    <a:p>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average accuracy of 99% with the LSTM model for text-based datasets. average accuracy of 94% with the MLP model for numerical-based datasets</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4024752908"/>
                  </a:ext>
                </a:extLst>
              </a:tr>
              <a:tr h="0">
                <a:tc>
                  <a:txBody>
                    <a:bodyPr/>
                    <a:lstStyle/>
                    <a:p>
                      <a:r>
                        <a:rPr lang="en-US" sz="1200" dirty="0">
                          <a:solidFill>
                            <a:schemeClr val="tx2"/>
                          </a:solidFill>
                          <a:latin typeface="Rajdhani" panose="020B0604020202020204" charset="0"/>
                          <a:cs typeface="Rajdhani" panose="020B0604020202020204" charset="0"/>
                        </a:rPr>
                        <a:t>YONG FANG et al [11]</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The technique based on </a:t>
                      </a:r>
                      <a:r>
                        <a:rPr lang="en-US" sz="1200" dirty="0" err="1">
                          <a:solidFill>
                            <a:schemeClr val="tx2"/>
                          </a:solidFill>
                          <a:latin typeface="Rajdhani" panose="020B0604020202020204" charset="0"/>
                          <a:cs typeface="Rajdhani" panose="020B0604020202020204" charset="0"/>
                        </a:rPr>
                        <a:t>on</a:t>
                      </a:r>
                      <a:r>
                        <a:rPr lang="en-US" sz="1200" dirty="0">
                          <a:solidFill>
                            <a:schemeClr val="tx2"/>
                          </a:solidFill>
                          <a:latin typeface="Rajdhani" panose="020B0604020202020204" charset="0"/>
                          <a:cs typeface="Rajdhani" panose="020B0604020202020204" charset="0"/>
                        </a:rPr>
                        <a:t> recurrent convolutional neural networks (RCNN) model with multilevel vectors and attention mechanism,</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WORD2VEC</a:t>
                      </a:r>
                      <a:endParaRPr lang="en-PK" sz="1200" dirty="0">
                        <a:solidFill>
                          <a:schemeClr val="tx2"/>
                        </a:solidFill>
                        <a:latin typeface="Rajdhani" panose="020B0604020202020204" charset="0"/>
                        <a:cs typeface="Rajdhani" panose="020B0604020202020204" charset="0"/>
                      </a:endParaRPr>
                    </a:p>
                  </a:txBody>
                  <a:tcPr/>
                </a:tc>
                <a:tc>
                  <a:txBody>
                    <a:bodyPr/>
                    <a:lstStyle/>
                    <a:p>
                      <a:r>
                        <a:rPr lang="en-US" sz="1200" dirty="0">
                          <a:solidFill>
                            <a:schemeClr val="tx2"/>
                          </a:solidFill>
                          <a:latin typeface="Rajdhani" panose="020B0604020202020204" charset="0"/>
                          <a:cs typeface="Rajdhani" panose="020B0604020202020204" charset="0"/>
                        </a:rPr>
                        <a:t>7781 legitimate emails and 999 phishing emails from multiple sources, spam assassin, </a:t>
                      </a:r>
                      <a:r>
                        <a:rPr lang="en-US" sz="1200" dirty="0" err="1">
                          <a:solidFill>
                            <a:schemeClr val="tx2"/>
                          </a:solidFill>
                          <a:latin typeface="Rajdhani" panose="020B0604020202020204" charset="0"/>
                          <a:cs typeface="Rajdhani" panose="020B0604020202020204" charset="0"/>
                        </a:rPr>
                        <a:t>enron</a:t>
                      </a:r>
                      <a:r>
                        <a:rPr lang="en-US" sz="1200" dirty="0">
                          <a:solidFill>
                            <a:schemeClr val="tx2"/>
                          </a:solidFill>
                          <a:latin typeface="Rajdhani" panose="020B0604020202020204" charset="0"/>
                          <a:cs typeface="Rajdhani" panose="020B0604020202020204" charset="0"/>
                        </a:rPr>
                        <a:t>, Nazario corpus, </a:t>
                      </a:r>
                      <a:r>
                        <a:rPr lang="en-US" sz="1200" dirty="0" err="1">
                          <a:solidFill>
                            <a:schemeClr val="tx2"/>
                          </a:solidFill>
                          <a:latin typeface="Rajdhani" panose="020B0604020202020204" charset="0"/>
                          <a:cs typeface="Rajdhani" panose="020B0604020202020204" charset="0"/>
                        </a:rPr>
                        <a:t>wikileaks</a:t>
                      </a:r>
                      <a:r>
                        <a:rPr lang="en-US" sz="1200" dirty="0">
                          <a:solidFill>
                            <a:schemeClr val="tx2"/>
                          </a:solidFill>
                          <a:latin typeface="Rajdhani" panose="020B0604020202020204" charset="0"/>
                          <a:cs typeface="Rajdhani" panose="020B0604020202020204" charset="0"/>
                        </a:rPr>
                        <a:t> archive</a:t>
                      </a:r>
                    </a:p>
                  </a:txBody>
                  <a:tcPr/>
                </a:tc>
                <a:tc>
                  <a:txBody>
                    <a:bodyPr/>
                    <a:lstStyle/>
                    <a:p>
                      <a:r>
                        <a:rPr lang="en-US" sz="1200" dirty="0">
                          <a:solidFill>
                            <a:schemeClr val="tx2"/>
                          </a:solidFill>
                          <a:latin typeface="Rajdhani" panose="020B0604020202020204" charset="0"/>
                          <a:cs typeface="Rajdhani" panose="020B0604020202020204" charset="0"/>
                        </a:rPr>
                        <a:t>overall accuracy reaches 99.848%</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960706062"/>
                  </a:ext>
                </a:extLst>
              </a:tr>
            </a:tbl>
          </a:graphicData>
        </a:graphic>
      </p:graphicFrame>
    </p:spTree>
    <p:extLst>
      <p:ext uri="{BB962C8B-B14F-4D97-AF65-F5344CB8AC3E}">
        <p14:creationId xmlns:p14="http://schemas.microsoft.com/office/powerpoint/2010/main" val="1553278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165127-863F-3C33-B9EE-04F92D437857}"/>
              </a:ext>
            </a:extLst>
          </p:cNvPr>
          <p:cNvSpPr>
            <a:spLocks noGrp="1"/>
          </p:cNvSpPr>
          <p:nvPr>
            <p:ph type="body" idx="1"/>
          </p:nvPr>
        </p:nvSpPr>
        <p:spPr>
          <a:xfrm>
            <a:off x="720000" y="1205472"/>
            <a:ext cx="7704000" cy="3711188"/>
          </a:xfrm>
          <a:solidFill>
            <a:schemeClr val="accent4">
              <a:lumMod val="10000"/>
              <a:alpha val="45090"/>
            </a:schemeClr>
          </a:solidFill>
        </p:spPr>
        <p:txBody>
          <a:bodyPr/>
          <a:lstStyle/>
          <a:p>
            <a:pPr marL="158750" indent="0" algn="ctr">
              <a:buNone/>
            </a:pPr>
            <a:r>
              <a:rPr lang="en-US" sz="2000" b="1" dirty="0">
                <a:solidFill>
                  <a:schemeClr val="tx2"/>
                </a:solidFill>
                <a:latin typeface="Rajdhani" panose="020B0604020202020204" charset="0"/>
                <a:cs typeface="Rajdhani" panose="020B0604020202020204" charset="0"/>
              </a:rPr>
              <a:t>ROC CURVE</a:t>
            </a:r>
          </a:p>
          <a:p>
            <a:pPr marL="158750" indent="0" algn="ctr">
              <a:buNone/>
            </a:pPr>
            <a:r>
              <a:rPr lang="en-US" sz="1800" b="0" dirty="0">
                <a:solidFill>
                  <a:schemeClr val="tx2"/>
                </a:solidFill>
                <a:effectLst/>
                <a:latin typeface="Rajdhani" panose="020B0604020202020204" charset="0"/>
                <a:cs typeface="Rajdhani" panose="020B0604020202020204" charset="0"/>
              </a:rPr>
              <a:t>AUC provides an aggregate measure of performance across all possible classification thresholds</a:t>
            </a:r>
          </a:p>
          <a:p>
            <a:pPr marL="158750" indent="0" algn="ctr">
              <a:buNone/>
            </a:pPr>
            <a:r>
              <a:rPr lang="en-US" sz="2000" b="1" dirty="0">
                <a:solidFill>
                  <a:schemeClr val="tx2"/>
                </a:solidFill>
                <a:effectLst/>
                <a:latin typeface="Rajdhani" panose="020B0604020202020204" charset="0"/>
                <a:cs typeface="Rajdhani" panose="020B0604020202020204" charset="0"/>
              </a:rPr>
              <a:t>Precision</a:t>
            </a:r>
            <a:endParaRPr lang="en-US" sz="1800" b="1" dirty="0">
              <a:solidFill>
                <a:schemeClr val="tx2"/>
              </a:solidFill>
              <a:effectLst/>
              <a:latin typeface="Rajdhani" panose="020B0604020202020204" charset="0"/>
              <a:cs typeface="Rajdhani" panose="020B0604020202020204" charset="0"/>
            </a:endParaRPr>
          </a:p>
          <a:p>
            <a:pPr marL="158750" indent="0" algn="ctr">
              <a:buNone/>
            </a:pPr>
            <a:r>
              <a:rPr lang="en-US" sz="1800" b="0" dirty="0">
                <a:solidFill>
                  <a:schemeClr val="tx2"/>
                </a:solidFill>
                <a:effectLst/>
                <a:latin typeface="Rajdhani" panose="020B0604020202020204" charset="0"/>
                <a:cs typeface="Rajdhani" panose="020B0604020202020204" charset="0"/>
              </a:rPr>
              <a:t>The number of instances that are </a:t>
            </a:r>
            <a:r>
              <a:rPr lang="en-US" sz="1800" b="1" dirty="0">
                <a:solidFill>
                  <a:schemeClr val="tx2"/>
                </a:solidFill>
                <a:effectLst/>
                <a:latin typeface="Rajdhani" panose="020B0604020202020204" charset="0"/>
                <a:cs typeface="Rajdhani" panose="020B0604020202020204" charset="0"/>
              </a:rPr>
              <a:t>relevant</a:t>
            </a:r>
            <a:r>
              <a:rPr lang="en-US" sz="1800" b="0" dirty="0">
                <a:solidFill>
                  <a:schemeClr val="tx2"/>
                </a:solidFill>
                <a:effectLst/>
                <a:latin typeface="Rajdhani" panose="020B0604020202020204" charset="0"/>
                <a:cs typeface="Rajdhani" panose="020B0604020202020204" charset="0"/>
              </a:rPr>
              <a:t>, out of the </a:t>
            </a:r>
            <a:r>
              <a:rPr lang="en-US" sz="1800" b="1" dirty="0">
                <a:solidFill>
                  <a:schemeClr val="tx2"/>
                </a:solidFill>
                <a:effectLst/>
                <a:latin typeface="Rajdhani" panose="020B0604020202020204" charset="0"/>
                <a:cs typeface="Rajdhani" panose="020B0604020202020204" charset="0"/>
              </a:rPr>
              <a:t>total instances the model retrieved</a:t>
            </a:r>
          </a:p>
          <a:p>
            <a:pPr marL="158750" indent="0" algn="ctr">
              <a:buNone/>
            </a:pPr>
            <a:r>
              <a:rPr lang="en-US" sz="2000" b="1" dirty="0">
                <a:solidFill>
                  <a:schemeClr val="tx2"/>
                </a:solidFill>
                <a:effectLst/>
                <a:latin typeface="Rajdhani" panose="020B0604020202020204" charset="0"/>
                <a:cs typeface="Rajdhani" panose="020B0604020202020204" charset="0"/>
              </a:rPr>
              <a:t>Recall</a:t>
            </a:r>
            <a:endParaRPr lang="en-US" sz="1800" b="1" dirty="0">
              <a:solidFill>
                <a:schemeClr val="tx2"/>
              </a:solidFill>
              <a:effectLst/>
              <a:latin typeface="Rajdhani" panose="020B0604020202020204" charset="0"/>
              <a:cs typeface="Rajdhani" panose="020B0604020202020204" charset="0"/>
            </a:endParaRPr>
          </a:p>
          <a:p>
            <a:pPr marL="158750" indent="0" algn="ctr">
              <a:buNone/>
            </a:pPr>
            <a:r>
              <a:rPr lang="en-US" sz="1800" dirty="0">
                <a:solidFill>
                  <a:schemeClr val="tx2"/>
                </a:solidFill>
                <a:latin typeface="Rajdhani" panose="020B0604020202020204" charset="0"/>
                <a:cs typeface="Rajdhani" panose="020B0604020202020204" charset="0"/>
              </a:rPr>
              <a:t>T</a:t>
            </a:r>
            <a:r>
              <a:rPr lang="en-US" sz="1800" b="0" dirty="0">
                <a:solidFill>
                  <a:schemeClr val="tx2"/>
                </a:solidFill>
                <a:effectLst/>
                <a:latin typeface="Rajdhani" panose="020B0604020202020204" charset="0"/>
                <a:cs typeface="Rajdhani" panose="020B0604020202020204" charset="0"/>
              </a:rPr>
              <a:t>he number of instances which the model </a:t>
            </a:r>
            <a:r>
              <a:rPr lang="en-US" sz="1800" b="1" dirty="0">
                <a:solidFill>
                  <a:schemeClr val="tx2"/>
                </a:solidFill>
                <a:effectLst/>
                <a:latin typeface="Rajdhani" panose="020B0604020202020204" charset="0"/>
                <a:cs typeface="Rajdhani" panose="020B0604020202020204" charset="0"/>
              </a:rPr>
              <a:t>correctly identified as relevant</a:t>
            </a:r>
            <a:r>
              <a:rPr lang="en-US" sz="1800" b="0" dirty="0">
                <a:solidFill>
                  <a:schemeClr val="tx2"/>
                </a:solidFill>
                <a:effectLst/>
                <a:latin typeface="Rajdhani" panose="020B0604020202020204" charset="0"/>
                <a:cs typeface="Rajdhani" panose="020B0604020202020204" charset="0"/>
              </a:rPr>
              <a:t> out of the total </a:t>
            </a:r>
            <a:r>
              <a:rPr lang="en-US" sz="1800" b="1" dirty="0">
                <a:solidFill>
                  <a:schemeClr val="tx2"/>
                </a:solidFill>
                <a:effectLst/>
                <a:latin typeface="Rajdhani" panose="020B0604020202020204" charset="0"/>
                <a:cs typeface="Rajdhani" panose="020B0604020202020204" charset="0"/>
              </a:rPr>
              <a:t>relevant </a:t>
            </a:r>
            <a:r>
              <a:rPr lang="en-US" sz="1800" b="0" dirty="0">
                <a:solidFill>
                  <a:schemeClr val="tx2"/>
                </a:solidFill>
                <a:effectLst/>
                <a:latin typeface="Rajdhani" panose="020B0604020202020204" charset="0"/>
                <a:cs typeface="Rajdhani" panose="020B0604020202020204" charset="0"/>
              </a:rPr>
              <a:t>instances</a:t>
            </a:r>
            <a:endParaRPr lang="en-US" sz="1800" b="1" dirty="0">
              <a:solidFill>
                <a:schemeClr val="tx2"/>
              </a:solidFill>
              <a:effectLst/>
              <a:latin typeface="Rajdhani" panose="020B0604020202020204" charset="0"/>
              <a:cs typeface="Rajdhani" panose="020B0604020202020204" charset="0"/>
            </a:endParaRPr>
          </a:p>
          <a:p>
            <a:pPr marL="158750" indent="0" algn="ctr">
              <a:buNone/>
            </a:pPr>
            <a:r>
              <a:rPr lang="en-US" sz="2000" b="1" dirty="0">
                <a:solidFill>
                  <a:schemeClr val="tx2"/>
                </a:solidFill>
                <a:latin typeface="Rajdhani" panose="020B0604020202020204" charset="0"/>
                <a:cs typeface="Rajdhani" panose="020B0604020202020204" charset="0"/>
              </a:rPr>
              <a:t>Accuracy</a:t>
            </a:r>
            <a:endParaRPr lang="en-US" sz="1800" b="1" dirty="0">
              <a:solidFill>
                <a:schemeClr val="tx2"/>
              </a:solidFill>
              <a:latin typeface="Rajdhani" panose="020B0604020202020204" charset="0"/>
              <a:cs typeface="Rajdhani" panose="020B0604020202020204" charset="0"/>
            </a:endParaRPr>
          </a:p>
          <a:p>
            <a:pPr marL="158750" indent="0" algn="ctr">
              <a:buNone/>
            </a:pPr>
            <a:r>
              <a:rPr lang="en-US" sz="1800" dirty="0">
                <a:solidFill>
                  <a:schemeClr val="tx2"/>
                </a:solidFill>
                <a:latin typeface="Rajdhani" panose="020B0604020202020204" charset="0"/>
                <a:cs typeface="Rajdhani" panose="020B0604020202020204" charset="0"/>
              </a:rPr>
              <a:t>T</a:t>
            </a:r>
            <a:r>
              <a:rPr lang="en-US" sz="1800" b="0" i="0" dirty="0">
                <a:solidFill>
                  <a:schemeClr val="tx2"/>
                </a:solidFill>
                <a:effectLst/>
                <a:latin typeface="Rajdhani" panose="020B0604020202020204" charset="0"/>
                <a:cs typeface="Rajdhani" panose="020B0604020202020204" charset="0"/>
              </a:rPr>
              <a:t>he number of correctly classified data instances over the total number of data instances.</a:t>
            </a:r>
            <a:endParaRPr lang="en-US" sz="1800" b="0" dirty="0">
              <a:solidFill>
                <a:schemeClr val="tx2"/>
              </a:solidFill>
              <a:effectLst/>
              <a:latin typeface="Rajdhani" panose="020B0604020202020204" charset="0"/>
              <a:cs typeface="Rajdhani" panose="020B0604020202020204" charset="0"/>
            </a:endParaRPr>
          </a:p>
        </p:txBody>
      </p:sp>
      <p:sp>
        <p:nvSpPr>
          <p:cNvPr id="9" name="Title 1">
            <a:extLst>
              <a:ext uri="{FF2B5EF4-FFF2-40B4-BE49-F238E27FC236}">
                <a16:creationId xmlns:a16="http://schemas.microsoft.com/office/drawing/2014/main" id="{4E8AD2C7-1603-D7BE-16E8-4C544509D61D}"/>
              </a:ext>
            </a:extLst>
          </p:cNvPr>
          <p:cNvSpPr txBox="1">
            <a:spLocks/>
          </p:cNvSpPr>
          <p:nvPr/>
        </p:nvSpPr>
        <p:spPr>
          <a:xfrm>
            <a:off x="0" y="226840"/>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t>METRICS</a:t>
            </a:r>
            <a:endParaRPr lang="en-US" sz="24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54005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DC6CA6-2DC4-C272-C531-67620ECA4580}"/>
              </a:ext>
            </a:extLst>
          </p:cNvPr>
          <p:cNvSpPr>
            <a:spLocks noGrp="1"/>
          </p:cNvSpPr>
          <p:nvPr>
            <p:ph type="title"/>
          </p:nvPr>
        </p:nvSpPr>
        <p:spPr>
          <a:xfrm>
            <a:off x="2422525" y="1419225"/>
            <a:ext cx="4298950" cy="2305050"/>
          </a:xfrm>
        </p:spPr>
        <p:txBody>
          <a:bodyPr>
            <a:noAutofit/>
          </a:bodyPr>
          <a:lstStyle/>
          <a:p>
            <a:pPr fontAlgn="b"/>
            <a:r>
              <a:rPr lang="en-US" sz="4800" dirty="0"/>
              <a:t>Dataset Description</a:t>
            </a:r>
            <a:endParaRPr lang="en-US" sz="40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622279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C584CB-BBB9-9DE1-718E-50C7590AC2A0}"/>
              </a:ext>
            </a:extLst>
          </p:cNvPr>
          <p:cNvSpPr>
            <a:spLocks noGrp="1"/>
          </p:cNvSpPr>
          <p:nvPr>
            <p:ph type="title"/>
          </p:nvPr>
        </p:nvSpPr>
        <p:spPr>
          <a:xfrm>
            <a:off x="22705" y="236517"/>
            <a:ext cx="9098589" cy="572700"/>
          </a:xfrm>
          <a:solidFill>
            <a:schemeClr val="tx1">
              <a:lumMod val="90000"/>
              <a:lumOff val="10000"/>
            </a:schemeClr>
          </a:solidFill>
        </p:spPr>
        <p:txBody>
          <a:bodyPr anchor="ctr"/>
          <a:lstStyle/>
          <a:p>
            <a:r>
              <a:rPr lang="en-US" dirty="0">
                <a:latin typeface="Rajdhani" panose="020B0604020202020204" charset="0"/>
                <a:cs typeface="Rajdhani" panose="020B0604020202020204" charset="0"/>
              </a:rPr>
              <a:t>Monkey.org + Enron Email Dataset</a:t>
            </a:r>
            <a:endParaRPr lang="en-PK" dirty="0">
              <a:latin typeface="Rajdhani" panose="020B0604020202020204" charset="0"/>
              <a:cs typeface="Rajdhani" panose="020B0604020202020204" charset="0"/>
            </a:endParaRPr>
          </a:p>
        </p:txBody>
      </p:sp>
      <p:sp>
        <p:nvSpPr>
          <p:cNvPr id="16" name="Google Shape;176;p30">
            <a:extLst>
              <a:ext uri="{FF2B5EF4-FFF2-40B4-BE49-F238E27FC236}">
                <a16:creationId xmlns:a16="http://schemas.microsoft.com/office/drawing/2014/main" id="{93042E82-0DDC-A1BD-143B-3B13B1D062CA}"/>
              </a:ext>
            </a:extLst>
          </p:cNvPr>
          <p:cNvSpPr txBox="1">
            <a:spLocks/>
          </p:cNvSpPr>
          <p:nvPr/>
        </p:nvSpPr>
        <p:spPr>
          <a:xfrm>
            <a:off x="7254966" y="630813"/>
            <a:ext cx="1746753" cy="8926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6000" dirty="0">
              <a:solidFill>
                <a:schemeClr val="tx2"/>
              </a:solidFill>
              <a:latin typeface="Rajdhani" panose="020B0604020202020204" charset="0"/>
              <a:cs typeface="Rajdhani" panose="020B0604020202020204" charset="0"/>
            </a:endParaRPr>
          </a:p>
        </p:txBody>
      </p:sp>
      <p:cxnSp>
        <p:nvCxnSpPr>
          <p:cNvPr id="20" name="Google Shape;177;p30">
            <a:extLst>
              <a:ext uri="{FF2B5EF4-FFF2-40B4-BE49-F238E27FC236}">
                <a16:creationId xmlns:a16="http://schemas.microsoft.com/office/drawing/2014/main" id="{6BD8E100-25CA-2CB2-63DA-D22F842B9B82}"/>
              </a:ext>
            </a:extLst>
          </p:cNvPr>
          <p:cNvCxnSpPr>
            <a:cxnSpLocks/>
          </p:cNvCxnSpPr>
          <p:nvPr/>
        </p:nvCxnSpPr>
        <p:spPr>
          <a:xfrm>
            <a:off x="7351836" y="1478687"/>
            <a:ext cx="1792164" cy="1"/>
          </a:xfrm>
          <a:prstGeom prst="straightConnector1">
            <a:avLst/>
          </a:prstGeom>
          <a:noFill/>
          <a:ln w="19050" cap="flat" cmpd="sng">
            <a:solidFill>
              <a:schemeClr val="lt2"/>
            </a:solidFill>
            <a:prstDash val="solid"/>
            <a:round/>
            <a:headEnd type="oval" w="med" len="med"/>
            <a:tailEnd type="oval" w="med" len="med"/>
          </a:ln>
        </p:spPr>
      </p:cxnSp>
      <p:sp>
        <p:nvSpPr>
          <p:cNvPr id="5" name="Rectangle: Rounded Corners 4">
            <a:extLst>
              <a:ext uri="{FF2B5EF4-FFF2-40B4-BE49-F238E27FC236}">
                <a16:creationId xmlns:a16="http://schemas.microsoft.com/office/drawing/2014/main" id="{7A09C9A9-11D7-FBC5-34AA-07DF4FC2A5B9}"/>
              </a:ext>
            </a:extLst>
          </p:cNvPr>
          <p:cNvSpPr/>
          <p:nvPr/>
        </p:nvSpPr>
        <p:spPr>
          <a:xfrm>
            <a:off x="4763774" y="1625571"/>
            <a:ext cx="4209550" cy="192882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2"/>
                </a:solidFill>
                <a:latin typeface="Rajdhani" panose="020B0604020202020204" charset="0"/>
                <a:cs typeface="Rajdhani" panose="020B0604020202020204" charset="0"/>
              </a:rPr>
              <a:t>The second is a large database of </a:t>
            </a:r>
            <a:r>
              <a:rPr lang="en-US" sz="1600" b="1" dirty="0">
                <a:solidFill>
                  <a:schemeClr val="tx2"/>
                </a:solidFill>
                <a:latin typeface="Rajdhani" panose="020B0604020202020204" charset="0"/>
                <a:cs typeface="Rajdhani" panose="020B0604020202020204" charset="0"/>
              </a:rPr>
              <a:t>2254 real and non-phishing</a:t>
            </a:r>
            <a:r>
              <a:rPr lang="en-US" sz="1600" dirty="0">
                <a:solidFill>
                  <a:schemeClr val="tx2"/>
                </a:solidFill>
                <a:latin typeface="Rajdhani" panose="020B0604020202020204" charset="0"/>
                <a:cs typeface="Rajdhani" panose="020B0604020202020204" charset="0"/>
              </a:rPr>
              <a:t> </a:t>
            </a:r>
            <a:r>
              <a:rPr lang="en-US" sz="1600" b="1" dirty="0">
                <a:solidFill>
                  <a:schemeClr val="tx2"/>
                </a:solidFill>
                <a:latin typeface="Rajdhani" panose="020B0604020202020204" charset="0"/>
                <a:cs typeface="Rajdhani" panose="020B0604020202020204" charset="0"/>
              </a:rPr>
              <a:t>emails</a:t>
            </a:r>
            <a:r>
              <a:rPr lang="en-US" sz="1600" dirty="0">
                <a:solidFill>
                  <a:schemeClr val="tx2"/>
                </a:solidFill>
                <a:latin typeface="Rajdhani" panose="020B0604020202020204" charset="0"/>
                <a:cs typeface="Rajdhani" panose="020B0604020202020204" charset="0"/>
              </a:rPr>
              <a:t> obtained from the Enron Email Database</a:t>
            </a:r>
            <a:endParaRPr lang="en-PK" sz="1600" dirty="0">
              <a:solidFill>
                <a:schemeClr val="tx2"/>
              </a:solidFill>
              <a:latin typeface="Rajdhani" panose="020B0604020202020204" charset="0"/>
              <a:cs typeface="Rajdhani" panose="020B0604020202020204" charset="0"/>
            </a:endParaRPr>
          </a:p>
        </p:txBody>
      </p:sp>
      <p:sp>
        <p:nvSpPr>
          <p:cNvPr id="10" name="Rectangle: Rounded Corners 9">
            <a:extLst>
              <a:ext uri="{FF2B5EF4-FFF2-40B4-BE49-F238E27FC236}">
                <a16:creationId xmlns:a16="http://schemas.microsoft.com/office/drawing/2014/main" id="{873FFB86-CC3F-E1DD-A212-9A53EA2D9D73}"/>
              </a:ext>
            </a:extLst>
          </p:cNvPr>
          <p:cNvSpPr/>
          <p:nvPr/>
        </p:nvSpPr>
        <p:spPr>
          <a:xfrm>
            <a:off x="3810761" y="911304"/>
            <a:ext cx="1522476" cy="594730"/>
          </a:xfrm>
          <a:prstGeom prst="roundRect">
            <a:avLst/>
          </a:prstGeom>
          <a:solidFill>
            <a:schemeClr val="tx2">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2"/>
                </a:solidFill>
                <a:latin typeface="Rajdhani" panose="020B0604020202020204" charset="0"/>
                <a:cs typeface="Rajdhani" panose="020B0604020202020204" charset="0"/>
              </a:rPr>
              <a:t>RAW DATA</a:t>
            </a:r>
            <a:endParaRPr lang="en-PK" b="1" dirty="0">
              <a:solidFill>
                <a:schemeClr val="tx2"/>
              </a:solidFill>
              <a:latin typeface="Rajdhani" panose="020B0604020202020204" charset="0"/>
              <a:cs typeface="Rajdhani" panose="020B0604020202020204" charset="0"/>
            </a:endParaRPr>
          </a:p>
        </p:txBody>
      </p:sp>
      <p:sp>
        <p:nvSpPr>
          <p:cNvPr id="2" name="Rectangle: Rounded Corners 1">
            <a:extLst>
              <a:ext uri="{FF2B5EF4-FFF2-40B4-BE49-F238E27FC236}">
                <a16:creationId xmlns:a16="http://schemas.microsoft.com/office/drawing/2014/main" id="{C11E26E8-C1BD-8B36-9883-43B15DCF8CB0}"/>
              </a:ext>
            </a:extLst>
          </p:cNvPr>
          <p:cNvSpPr/>
          <p:nvPr/>
        </p:nvSpPr>
        <p:spPr>
          <a:xfrm>
            <a:off x="170470" y="1625571"/>
            <a:ext cx="4209550" cy="192882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solidFill>
                  <a:schemeClr val="tx2"/>
                </a:solidFill>
                <a:latin typeface="Rajdhani" panose="020B0604020202020204" charset="0"/>
                <a:cs typeface="Rajdhani" panose="020B0604020202020204" charset="0"/>
              </a:rPr>
              <a:t>The first one is a large phishing corpus that contains about </a:t>
            </a:r>
            <a:r>
              <a:rPr lang="en-US" sz="1600" b="1" dirty="0">
                <a:solidFill>
                  <a:schemeClr val="tx2"/>
                </a:solidFill>
                <a:latin typeface="Rajdhani" panose="020B0604020202020204" charset="0"/>
                <a:cs typeface="Rajdhani" panose="020B0604020202020204" charset="0"/>
              </a:rPr>
              <a:t>2254 real phishing emails </a:t>
            </a:r>
            <a:r>
              <a:rPr lang="en-US" sz="1600" dirty="0">
                <a:solidFill>
                  <a:schemeClr val="tx2"/>
                </a:solidFill>
                <a:latin typeface="Rajdhani" panose="020B0604020202020204" charset="0"/>
                <a:cs typeface="Rajdhani" panose="020B0604020202020204" charset="0"/>
              </a:rPr>
              <a:t>in a single </a:t>
            </a:r>
            <a:r>
              <a:rPr lang="en-US" sz="1600" i="1" dirty="0">
                <a:solidFill>
                  <a:schemeClr val="tx2"/>
                </a:solidFill>
                <a:effectLst/>
                <a:latin typeface="Rajdhani" panose="020B0604020202020204" charset="0"/>
                <a:cs typeface="Rajdhani" panose="020B0604020202020204" charset="0"/>
              </a:rPr>
              <a:t>mbox</a:t>
            </a:r>
            <a:r>
              <a:rPr lang="en-US" sz="1600" dirty="0">
                <a:solidFill>
                  <a:schemeClr val="tx2"/>
                </a:solidFill>
                <a:latin typeface="Rajdhani" panose="020B0604020202020204" charset="0"/>
                <a:cs typeface="Rajdhani" panose="020B0604020202020204" charset="0"/>
              </a:rPr>
              <a:t> file from monkey.org</a:t>
            </a:r>
          </a:p>
          <a:p>
            <a:pPr algn="ctr"/>
            <a:endParaRPr lang="en-US" sz="1600" dirty="0">
              <a:solidFill>
                <a:schemeClr val="tx2"/>
              </a:solidFill>
              <a:latin typeface="Rajdhani" panose="020B0604020202020204" charset="0"/>
              <a:cs typeface="Rajdhani" panose="020B0604020202020204" charset="0"/>
            </a:endParaRPr>
          </a:p>
        </p:txBody>
      </p:sp>
      <p:sp>
        <p:nvSpPr>
          <p:cNvPr id="7" name="TextBox 6">
            <a:extLst>
              <a:ext uri="{FF2B5EF4-FFF2-40B4-BE49-F238E27FC236}">
                <a16:creationId xmlns:a16="http://schemas.microsoft.com/office/drawing/2014/main" id="{B225E029-C047-F844-30FF-6868229C7E2C}"/>
              </a:ext>
            </a:extLst>
          </p:cNvPr>
          <p:cNvSpPr txBox="1"/>
          <p:nvPr/>
        </p:nvSpPr>
        <p:spPr>
          <a:xfrm>
            <a:off x="2267712" y="3828288"/>
            <a:ext cx="4600633" cy="738664"/>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r>
              <a:rPr lang="en-US" b="0" i="0" dirty="0">
                <a:solidFill>
                  <a:srgbClr val="F3F3F3"/>
                </a:solidFill>
                <a:effectLst/>
                <a:latin typeface="Rajdhani" panose="020B0604020202020204" charset="0"/>
                <a:cs typeface="Rajdhani" panose="020B0604020202020204" charset="0"/>
              </a:rPr>
              <a:t>The link to the phishing corpus was retrieved from other </a:t>
            </a:r>
            <a:r>
              <a:rPr lang="en-US" dirty="0">
                <a:solidFill>
                  <a:srgbClr val="F3F3F3"/>
                </a:solidFill>
                <a:latin typeface="Rajdhani" panose="020B0604020202020204" charset="0"/>
                <a:cs typeface="Rajdhani" panose="020B0604020202020204" charset="0"/>
              </a:rPr>
              <a:t>GitHub</a:t>
            </a:r>
            <a:r>
              <a:rPr lang="en-US" b="0" i="0" dirty="0">
                <a:solidFill>
                  <a:srgbClr val="F3F3F3"/>
                </a:solidFill>
                <a:effectLst/>
                <a:latin typeface="Rajdhani" panose="020B0604020202020204" charset="0"/>
                <a:cs typeface="Rajdhani" panose="020B0604020202020204" charset="0"/>
              </a:rPr>
              <a:t> repository that studied phishing emails and used external manually extracted features for the classification</a:t>
            </a:r>
            <a:endParaRPr lang="en-PK" dirty="0">
              <a:solidFill>
                <a:srgbClr val="F3F3F3"/>
              </a:solidFill>
              <a:latin typeface="Rajdhani" panose="020B0604020202020204" charset="0"/>
              <a:cs typeface="Rajdhani" panose="020B0604020202020204" charset="0"/>
            </a:endParaRPr>
          </a:p>
        </p:txBody>
      </p:sp>
      <p:cxnSp>
        <p:nvCxnSpPr>
          <p:cNvPr id="8" name="Google Shape;177;p30">
            <a:extLst>
              <a:ext uri="{FF2B5EF4-FFF2-40B4-BE49-F238E27FC236}">
                <a16:creationId xmlns:a16="http://schemas.microsoft.com/office/drawing/2014/main" id="{351218F8-4B62-FAC3-C6DD-A5F92A015FF5}"/>
              </a:ext>
            </a:extLst>
          </p:cNvPr>
          <p:cNvCxnSpPr>
            <a:cxnSpLocks/>
          </p:cNvCxnSpPr>
          <p:nvPr/>
        </p:nvCxnSpPr>
        <p:spPr>
          <a:xfrm>
            <a:off x="0" y="4669708"/>
            <a:ext cx="1792164" cy="1"/>
          </a:xfrm>
          <a:prstGeom prst="straightConnector1">
            <a:avLst/>
          </a:prstGeom>
          <a:noFill/>
          <a:ln w="19050" cap="flat" cmpd="sng">
            <a:solidFill>
              <a:schemeClr val="lt2"/>
            </a:solidFill>
            <a:prstDash val="solid"/>
            <a:round/>
            <a:headEnd type="oval" w="med" len="med"/>
            <a:tailEnd type="oval" w="med" len="med"/>
          </a:ln>
        </p:spPr>
      </p:cxnSp>
    </p:spTree>
    <p:extLst>
      <p:ext uri="{BB962C8B-B14F-4D97-AF65-F5344CB8AC3E}">
        <p14:creationId xmlns:p14="http://schemas.microsoft.com/office/powerpoint/2010/main" val="3877983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C584CB-BBB9-9DE1-718E-50C7590AC2A0}"/>
              </a:ext>
            </a:extLst>
          </p:cNvPr>
          <p:cNvSpPr>
            <a:spLocks noGrp="1"/>
          </p:cNvSpPr>
          <p:nvPr>
            <p:ph type="title"/>
          </p:nvPr>
        </p:nvSpPr>
        <p:spPr>
          <a:xfrm>
            <a:off x="22705" y="236517"/>
            <a:ext cx="9098589" cy="572700"/>
          </a:xfrm>
          <a:solidFill>
            <a:schemeClr val="tx1">
              <a:lumMod val="90000"/>
              <a:lumOff val="10000"/>
            </a:schemeClr>
          </a:solidFill>
        </p:spPr>
        <p:txBody>
          <a:bodyPr anchor="ctr"/>
          <a:lstStyle/>
          <a:p>
            <a:r>
              <a:rPr lang="en-US" dirty="0">
                <a:latin typeface="Rajdhani" panose="020B0604020202020204" charset="0"/>
                <a:cs typeface="Rajdhani" panose="020B0604020202020204" charset="0"/>
              </a:rPr>
              <a:t>Monkey.org + Enron Email Dataset</a:t>
            </a:r>
            <a:endParaRPr lang="en-PK" dirty="0">
              <a:latin typeface="Rajdhani" panose="020B0604020202020204" charset="0"/>
              <a:cs typeface="Rajdhani" panose="020B0604020202020204" charset="0"/>
            </a:endParaRPr>
          </a:p>
        </p:txBody>
      </p:sp>
      <p:sp>
        <p:nvSpPr>
          <p:cNvPr id="16" name="Google Shape;176;p30">
            <a:extLst>
              <a:ext uri="{FF2B5EF4-FFF2-40B4-BE49-F238E27FC236}">
                <a16:creationId xmlns:a16="http://schemas.microsoft.com/office/drawing/2014/main" id="{93042E82-0DDC-A1BD-143B-3B13B1D062CA}"/>
              </a:ext>
            </a:extLst>
          </p:cNvPr>
          <p:cNvSpPr txBox="1">
            <a:spLocks/>
          </p:cNvSpPr>
          <p:nvPr/>
        </p:nvSpPr>
        <p:spPr>
          <a:xfrm>
            <a:off x="7254966" y="630813"/>
            <a:ext cx="1746753" cy="8926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 sz="6000" dirty="0">
              <a:solidFill>
                <a:schemeClr val="tx2"/>
              </a:solidFill>
              <a:latin typeface="Rajdhani" panose="020B0604020202020204" charset="0"/>
              <a:cs typeface="Rajdhani" panose="020B0604020202020204" charset="0"/>
            </a:endParaRPr>
          </a:p>
        </p:txBody>
      </p:sp>
      <p:sp>
        <p:nvSpPr>
          <p:cNvPr id="5" name="Rectangle: Rounded Corners 4">
            <a:extLst>
              <a:ext uri="{FF2B5EF4-FFF2-40B4-BE49-F238E27FC236}">
                <a16:creationId xmlns:a16="http://schemas.microsoft.com/office/drawing/2014/main" id="{7A09C9A9-11D7-FBC5-34AA-07DF4FC2A5B9}"/>
              </a:ext>
            </a:extLst>
          </p:cNvPr>
          <p:cNvSpPr/>
          <p:nvPr/>
        </p:nvSpPr>
        <p:spPr>
          <a:xfrm>
            <a:off x="4763980" y="1326524"/>
            <a:ext cx="4209550" cy="334032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2"/>
                </a:solidFill>
                <a:latin typeface="Rajdhani" panose="020B0604020202020204" charset="0"/>
                <a:cs typeface="Rajdhani" panose="020B0604020202020204" charset="0"/>
              </a:rPr>
              <a:t>Legitimate emails </a:t>
            </a:r>
            <a:r>
              <a:rPr lang="en-US" dirty="0">
                <a:solidFill>
                  <a:schemeClr val="tx2"/>
                </a:solidFill>
                <a:latin typeface="Rajdhani" panose="020B0604020202020204" charset="0"/>
                <a:cs typeface="Rajdhani" panose="020B0604020202020204" charset="0"/>
              </a:rPr>
              <a:t>ENRON DATASET (multiple file)</a:t>
            </a: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PK" sz="1600" dirty="0">
              <a:solidFill>
                <a:schemeClr val="tx2"/>
              </a:solidFill>
              <a:latin typeface="Rajdhani" panose="020B0604020202020204" charset="0"/>
              <a:cs typeface="Rajdhani" panose="020B0604020202020204" charset="0"/>
            </a:endParaRPr>
          </a:p>
        </p:txBody>
      </p:sp>
      <p:sp>
        <p:nvSpPr>
          <p:cNvPr id="2" name="Rectangle: Rounded Corners 1">
            <a:extLst>
              <a:ext uri="{FF2B5EF4-FFF2-40B4-BE49-F238E27FC236}">
                <a16:creationId xmlns:a16="http://schemas.microsoft.com/office/drawing/2014/main" id="{C11E26E8-C1BD-8B36-9883-43B15DCF8CB0}"/>
              </a:ext>
            </a:extLst>
          </p:cNvPr>
          <p:cNvSpPr/>
          <p:nvPr/>
        </p:nvSpPr>
        <p:spPr>
          <a:xfrm>
            <a:off x="170470" y="1329385"/>
            <a:ext cx="4209550" cy="3340324"/>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2"/>
                </a:solidFill>
                <a:latin typeface="Rajdhani" panose="020B0604020202020204" charset="0"/>
                <a:cs typeface="Rajdhani" panose="020B0604020202020204" charset="0"/>
              </a:rPr>
              <a:t>Phishing emails </a:t>
            </a:r>
            <a:r>
              <a:rPr lang="en-US" dirty="0">
                <a:solidFill>
                  <a:schemeClr val="tx2"/>
                </a:solidFill>
                <a:latin typeface="Rajdhani" panose="020B0604020202020204" charset="0"/>
                <a:cs typeface="Rajdhani" panose="020B0604020202020204" charset="0"/>
              </a:rPr>
              <a:t>monkey.org (single file)</a:t>
            </a: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a:p>
            <a:pPr algn="ctr"/>
            <a:endParaRPr lang="en-US" sz="1600" dirty="0">
              <a:solidFill>
                <a:schemeClr val="tx2"/>
              </a:solidFill>
              <a:latin typeface="Rajdhani" panose="020B0604020202020204" charset="0"/>
              <a:cs typeface="Rajdhani" panose="020B0604020202020204" charset="0"/>
            </a:endParaRPr>
          </a:p>
        </p:txBody>
      </p:sp>
      <p:pic>
        <p:nvPicPr>
          <p:cNvPr id="6" name="Picture 5">
            <a:extLst>
              <a:ext uri="{FF2B5EF4-FFF2-40B4-BE49-F238E27FC236}">
                <a16:creationId xmlns:a16="http://schemas.microsoft.com/office/drawing/2014/main" id="{5656B21E-BD1D-1C04-84CF-B470A1269F48}"/>
              </a:ext>
            </a:extLst>
          </p:cNvPr>
          <p:cNvPicPr>
            <a:picLocks noChangeAspect="1"/>
          </p:cNvPicPr>
          <p:nvPr/>
        </p:nvPicPr>
        <p:blipFill>
          <a:blip r:embed="rId2"/>
          <a:stretch>
            <a:fillRect/>
          </a:stretch>
        </p:blipFill>
        <p:spPr>
          <a:xfrm>
            <a:off x="4980432" y="1852729"/>
            <a:ext cx="2840566" cy="1585507"/>
          </a:xfrm>
          <a:prstGeom prst="rect">
            <a:avLst/>
          </a:prstGeom>
        </p:spPr>
      </p:pic>
      <p:pic>
        <p:nvPicPr>
          <p:cNvPr id="11" name="Picture 10">
            <a:extLst>
              <a:ext uri="{FF2B5EF4-FFF2-40B4-BE49-F238E27FC236}">
                <a16:creationId xmlns:a16="http://schemas.microsoft.com/office/drawing/2014/main" id="{39513267-FD10-EAB1-3AEA-23663600C4EE}"/>
              </a:ext>
            </a:extLst>
          </p:cNvPr>
          <p:cNvPicPr>
            <a:picLocks noChangeAspect="1"/>
          </p:cNvPicPr>
          <p:nvPr/>
        </p:nvPicPr>
        <p:blipFill>
          <a:blip r:embed="rId3"/>
          <a:stretch>
            <a:fillRect/>
          </a:stretch>
        </p:blipFill>
        <p:spPr>
          <a:xfrm>
            <a:off x="6132964" y="2268709"/>
            <a:ext cx="2840566" cy="1697884"/>
          </a:xfrm>
          <a:prstGeom prst="rect">
            <a:avLst/>
          </a:prstGeom>
        </p:spPr>
      </p:pic>
      <p:pic>
        <p:nvPicPr>
          <p:cNvPr id="13" name="Picture 12">
            <a:extLst>
              <a:ext uri="{FF2B5EF4-FFF2-40B4-BE49-F238E27FC236}">
                <a16:creationId xmlns:a16="http://schemas.microsoft.com/office/drawing/2014/main" id="{C48E1910-F09C-98E9-ADDE-8A655A36B7D4}"/>
              </a:ext>
            </a:extLst>
          </p:cNvPr>
          <p:cNvPicPr>
            <a:picLocks noChangeAspect="1"/>
          </p:cNvPicPr>
          <p:nvPr/>
        </p:nvPicPr>
        <p:blipFill>
          <a:blip r:embed="rId4"/>
          <a:stretch>
            <a:fillRect/>
          </a:stretch>
        </p:blipFill>
        <p:spPr>
          <a:xfrm>
            <a:off x="5170608" y="2904136"/>
            <a:ext cx="2220240" cy="1730993"/>
          </a:xfrm>
          <a:prstGeom prst="rect">
            <a:avLst/>
          </a:prstGeom>
        </p:spPr>
      </p:pic>
      <p:pic>
        <p:nvPicPr>
          <p:cNvPr id="15" name="Picture 14">
            <a:extLst>
              <a:ext uri="{FF2B5EF4-FFF2-40B4-BE49-F238E27FC236}">
                <a16:creationId xmlns:a16="http://schemas.microsoft.com/office/drawing/2014/main" id="{035FDF05-543D-272E-BE6E-24C7C0C72FED}"/>
              </a:ext>
            </a:extLst>
          </p:cNvPr>
          <p:cNvPicPr>
            <a:picLocks noChangeAspect="1"/>
          </p:cNvPicPr>
          <p:nvPr/>
        </p:nvPicPr>
        <p:blipFill>
          <a:blip r:embed="rId5"/>
          <a:stretch>
            <a:fillRect/>
          </a:stretch>
        </p:blipFill>
        <p:spPr>
          <a:xfrm>
            <a:off x="391469" y="1933983"/>
            <a:ext cx="2256677" cy="2337699"/>
          </a:xfrm>
          <a:prstGeom prst="rect">
            <a:avLst/>
          </a:prstGeom>
        </p:spPr>
      </p:pic>
      <p:pic>
        <p:nvPicPr>
          <p:cNvPr id="18" name="Picture 17">
            <a:extLst>
              <a:ext uri="{FF2B5EF4-FFF2-40B4-BE49-F238E27FC236}">
                <a16:creationId xmlns:a16="http://schemas.microsoft.com/office/drawing/2014/main" id="{9706DCA1-AC72-EEAB-781B-AD3936862F98}"/>
              </a:ext>
            </a:extLst>
          </p:cNvPr>
          <p:cNvPicPr>
            <a:picLocks noChangeAspect="1"/>
          </p:cNvPicPr>
          <p:nvPr/>
        </p:nvPicPr>
        <p:blipFill>
          <a:blip r:embed="rId6"/>
          <a:stretch>
            <a:fillRect/>
          </a:stretch>
        </p:blipFill>
        <p:spPr>
          <a:xfrm>
            <a:off x="1542092" y="2268709"/>
            <a:ext cx="2791738" cy="2079587"/>
          </a:xfrm>
          <a:prstGeom prst="rect">
            <a:avLst/>
          </a:prstGeom>
        </p:spPr>
      </p:pic>
    </p:spTree>
    <p:extLst>
      <p:ext uri="{BB962C8B-B14F-4D97-AF65-F5344CB8AC3E}">
        <p14:creationId xmlns:p14="http://schemas.microsoft.com/office/powerpoint/2010/main" val="27683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5" name="Rectangle 4">
            <a:extLst>
              <a:ext uri="{FF2B5EF4-FFF2-40B4-BE49-F238E27FC236}">
                <a16:creationId xmlns:a16="http://schemas.microsoft.com/office/drawing/2014/main" id="{F890AB7B-7762-453A-8A20-7B7C89737062}"/>
              </a:ext>
            </a:extLst>
          </p:cNvPr>
          <p:cNvSpPr/>
          <p:nvPr/>
        </p:nvSpPr>
        <p:spPr>
          <a:xfrm>
            <a:off x="1" y="0"/>
            <a:ext cx="9144000" cy="1420837"/>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solidFill>
                  <a:schemeClr val="tx2"/>
                </a:solidFill>
                <a:latin typeface="Rajdhani" panose="020B0604020202020204" charset="0"/>
                <a:cs typeface="Rajdhani" panose="020B0604020202020204" charset="0"/>
              </a:rPr>
              <a:t>DATASET FLOW</a:t>
            </a:r>
          </a:p>
          <a:p>
            <a:pPr algn="ctr"/>
            <a:r>
              <a:rPr lang="en-US" sz="2400" dirty="0">
                <a:solidFill>
                  <a:schemeClr val="tx2"/>
                </a:solidFill>
                <a:latin typeface="Rajdhani" panose="020B0604020202020204" charset="0"/>
                <a:cs typeface="Rajdhani" panose="020B0604020202020204" charset="0"/>
              </a:rPr>
              <a:t>Traditional ML vs DL</a:t>
            </a:r>
          </a:p>
        </p:txBody>
      </p:sp>
      <p:pic>
        <p:nvPicPr>
          <p:cNvPr id="3" name="Picture 2">
            <a:extLst>
              <a:ext uri="{FF2B5EF4-FFF2-40B4-BE49-F238E27FC236}">
                <a16:creationId xmlns:a16="http://schemas.microsoft.com/office/drawing/2014/main" id="{77D458C1-F3D1-9F48-4B1D-3A60C79BE4A6}"/>
              </a:ext>
            </a:extLst>
          </p:cNvPr>
          <p:cNvPicPr>
            <a:picLocks noChangeAspect="1"/>
          </p:cNvPicPr>
          <p:nvPr/>
        </p:nvPicPr>
        <p:blipFill>
          <a:blip r:embed="rId3"/>
          <a:stretch>
            <a:fillRect/>
          </a:stretch>
        </p:blipFill>
        <p:spPr>
          <a:xfrm>
            <a:off x="1230923" y="1777662"/>
            <a:ext cx="6682154" cy="2700099"/>
          </a:xfrm>
          <a:prstGeom prst="rect">
            <a:avLst/>
          </a:prstGeom>
          <a:solidFill>
            <a:srgbClr val="FFFFFF"/>
          </a:solidFill>
          <a:ln>
            <a:noFill/>
          </a:ln>
        </p:spPr>
      </p:pic>
      <p:sp>
        <p:nvSpPr>
          <p:cNvPr id="4" name="Rectangle 3">
            <a:extLst>
              <a:ext uri="{FF2B5EF4-FFF2-40B4-BE49-F238E27FC236}">
                <a16:creationId xmlns:a16="http://schemas.microsoft.com/office/drawing/2014/main" id="{908CFA0A-6CFF-7A7F-AF1F-75DAA89E31C9}"/>
              </a:ext>
            </a:extLst>
          </p:cNvPr>
          <p:cNvSpPr/>
          <p:nvPr/>
        </p:nvSpPr>
        <p:spPr>
          <a:xfrm>
            <a:off x="3538025" y="3719242"/>
            <a:ext cx="780756" cy="2250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4">
                    <a:lumMod val="10000"/>
                  </a:schemeClr>
                </a:solidFill>
              </a:rPr>
              <a:t>One-hot Encoding</a:t>
            </a:r>
            <a:endParaRPr lang="en-PK" sz="800" dirty="0">
              <a:solidFill>
                <a:schemeClr val="accent4">
                  <a:lumMod val="10000"/>
                </a:schemeClr>
              </a:solidFill>
            </a:endParaRPr>
          </a:p>
        </p:txBody>
      </p:sp>
      <p:sp>
        <p:nvSpPr>
          <p:cNvPr id="9" name="TextBox 8">
            <a:extLst>
              <a:ext uri="{FF2B5EF4-FFF2-40B4-BE49-F238E27FC236}">
                <a16:creationId xmlns:a16="http://schemas.microsoft.com/office/drawing/2014/main" id="{675F0F0B-EE2B-91A4-0829-210A31D05207}"/>
              </a:ext>
            </a:extLst>
          </p:cNvPr>
          <p:cNvSpPr txBox="1"/>
          <p:nvPr/>
        </p:nvSpPr>
        <p:spPr>
          <a:xfrm>
            <a:off x="5781822" y="4834587"/>
            <a:ext cx="4695092" cy="307777"/>
          </a:xfrm>
          <a:prstGeom prst="rect">
            <a:avLst/>
          </a:prstGeom>
          <a:noFill/>
        </p:spPr>
        <p:txBody>
          <a:bodyPr wrap="square">
            <a:spAutoFit/>
          </a:bodyPr>
          <a:lstStyle/>
          <a:p>
            <a:r>
              <a:rPr lang="en-PK" dirty="0">
                <a:solidFill>
                  <a:schemeClr val="tx2"/>
                </a:solidFill>
                <a:latin typeface="Rajdhani" panose="020B0604020202020204" charset="0"/>
                <a:cs typeface="Rajdhani" panose="020B0604020202020204" charset="0"/>
              </a:rPr>
              <a:t>https://www.mdpi.com/1999-5903/12/9/156</a:t>
            </a:r>
          </a:p>
        </p:txBody>
      </p:sp>
      <p:sp>
        <p:nvSpPr>
          <p:cNvPr id="10" name="Rectangle 9">
            <a:extLst>
              <a:ext uri="{FF2B5EF4-FFF2-40B4-BE49-F238E27FC236}">
                <a16:creationId xmlns:a16="http://schemas.microsoft.com/office/drawing/2014/main" id="{61D61F14-EBEA-7CEB-A9B9-2C8D163C7FE1}"/>
              </a:ext>
            </a:extLst>
          </p:cNvPr>
          <p:cNvSpPr/>
          <p:nvPr/>
        </p:nvSpPr>
        <p:spPr>
          <a:xfrm>
            <a:off x="1230923" y="3255008"/>
            <a:ext cx="766689" cy="1477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accent4">
                    <a:lumMod val="10000"/>
                  </a:schemeClr>
                </a:solidFill>
              </a:rPr>
              <a:t>EMAILS</a:t>
            </a:r>
            <a:endParaRPr lang="en-PK" sz="900" dirty="0">
              <a:solidFill>
                <a:schemeClr val="accent4">
                  <a:lumMod val="10000"/>
                </a:schemeClr>
              </a:solidFill>
            </a:endParaRPr>
          </a:p>
        </p:txBody>
      </p:sp>
    </p:spTree>
    <p:extLst>
      <p:ext uri="{BB962C8B-B14F-4D97-AF65-F5344CB8AC3E}">
        <p14:creationId xmlns:p14="http://schemas.microsoft.com/office/powerpoint/2010/main" val="3539672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05FD6-79F3-C8C1-1A92-793850005477}"/>
              </a:ext>
            </a:extLst>
          </p:cNvPr>
          <p:cNvSpPr>
            <a:spLocks noGrp="1"/>
          </p:cNvSpPr>
          <p:nvPr>
            <p:ph type="title"/>
          </p:nvPr>
        </p:nvSpPr>
        <p:spPr>
          <a:xfrm>
            <a:off x="549567" y="779556"/>
            <a:ext cx="7704000" cy="572700"/>
          </a:xfrm>
        </p:spPr>
        <p:txBody>
          <a:bodyPr/>
          <a:lstStyle/>
          <a:p>
            <a:r>
              <a:rPr lang="en-US" dirty="0"/>
              <a:t>ENCODING</a:t>
            </a:r>
            <a:endParaRPr lang="en-PK" dirty="0"/>
          </a:p>
        </p:txBody>
      </p:sp>
      <p:pic>
        <p:nvPicPr>
          <p:cNvPr id="5" name="Picture 4">
            <a:extLst>
              <a:ext uri="{FF2B5EF4-FFF2-40B4-BE49-F238E27FC236}">
                <a16:creationId xmlns:a16="http://schemas.microsoft.com/office/drawing/2014/main" id="{077FFAB8-53B5-B281-1FA6-E6971784BB45}"/>
              </a:ext>
            </a:extLst>
          </p:cNvPr>
          <p:cNvPicPr>
            <a:picLocks noChangeAspect="1"/>
          </p:cNvPicPr>
          <p:nvPr/>
        </p:nvPicPr>
        <p:blipFill>
          <a:blip r:embed="rId2"/>
          <a:stretch>
            <a:fillRect/>
          </a:stretch>
        </p:blipFill>
        <p:spPr>
          <a:xfrm>
            <a:off x="2640909" y="1355302"/>
            <a:ext cx="3521316" cy="1436791"/>
          </a:xfrm>
          <a:prstGeom prst="rect">
            <a:avLst/>
          </a:prstGeom>
        </p:spPr>
      </p:pic>
      <p:sp>
        <p:nvSpPr>
          <p:cNvPr id="6" name="TextBox 5">
            <a:extLst>
              <a:ext uri="{FF2B5EF4-FFF2-40B4-BE49-F238E27FC236}">
                <a16:creationId xmlns:a16="http://schemas.microsoft.com/office/drawing/2014/main" id="{A21EA3BC-C202-C1CA-16F0-F3D0EB692EAF}"/>
              </a:ext>
            </a:extLst>
          </p:cNvPr>
          <p:cNvSpPr txBox="1"/>
          <p:nvPr/>
        </p:nvSpPr>
        <p:spPr>
          <a:xfrm>
            <a:off x="470122" y="1889031"/>
            <a:ext cx="2170787" cy="369332"/>
          </a:xfrm>
          <a:prstGeom prst="rect">
            <a:avLst/>
          </a:prstGeom>
          <a:noFill/>
        </p:spPr>
        <p:txBody>
          <a:bodyPr wrap="none" rtlCol="0">
            <a:spAutoFit/>
          </a:bodyPr>
          <a:lstStyle/>
          <a:p>
            <a:r>
              <a:rPr lang="en-US" sz="1800" b="1" dirty="0">
                <a:solidFill>
                  <a:schemeClr val="tx2"/>
                </a:solidFill>
                <a:latin typeface="Rajdhani" panose="020B0604020202020204" charset="0"/>
                <a:cs typeface="Rajdhani" panose="020B0604020202020204" charset="0"/>
              </a:rPr>
              <a:t>Word wise encoding</a:t>
            </a:r>
            <a:endParaRPr lang="en-PK" sz="1800" b="1" dirty="0">
              <a:solidFill>
                <a:schemeClr val="tx2"/>
              </a:solidFill>
              <a:latin typeface="Rajdhani" panose="020B0604020202020204" charset="0"/>
              <a:cs typeface="Rajdhani" panose="020B0604020202020204" charset="0"/>
            </a:endParaRPr>
          </a:p>
        </p:txBody>
      </p:sp>
      <p:sp>
        <p:nvSpPr>
          <p:cNvPr id="7" name="TextBox 6">
            <a:extLst>
              <a:ext uri="{FF2B5EF4-FFF2-40B4-BE49-F238E27FC236}">
                <a16:creationId xmlns:a16="http://schemas.microsoft.com/office/drawing/2014/main" id="{F1160F2F-AC63-AB3C-BCC7-E289C784D3E9}"/>
              </a:ext>
            </a:extLst>
          </p:cNvPr>
          <p:cNvSpPr txBox="1"/>
          <p:nvPr/>
        </p:nvSpPr>
        <p:spPr>
          <a:xfrm>
            <a:off x="1132450" y="3119112"/>
            <a:ext cx="5936566" cy="1169551"/>
          </a:xfrm>
          <a:prstGeom prst="rect">
            <a:avLst/>
          </a:prstGeom>
          <a:noFill/>
        </p:spPr>
        <p:txBody>
          <a:bodyPr wrap="square" rtlCol="0">
            <a:spAutoFit/>
          </a:bodyPr>
          <a:lstStyle/>
          <a:p>
            <a:pPr algn="ctr"/>
            <a:r>
              <a:rPr lang="en-US" b="0" i="0" dirty="0">
                <a:solidFill>
                  <a:schemeClr val="tx2"/>
                </a:solidFill>
                <a:effectLst/>
                <a:latin typeface="Rajdhani" panose="020B0604020202020204" charset="0"/>
                <a:cs typeface="Rajdhani" panose="020B0604020202020204" charset="0"/>
              </a:rPr>
              <a:t>The size of the vocabulary would only </a:t>
            </a:r>
            <a:r>
              <a:rPr lang="en-US" b="1" i="0" dirty="0">
                <a:solidFill>
                  <a:schemeClr val="tx2"/>
                </a:solidFill>
                <a:effectLst/>
                <a:latin typeface="Rajdhani" panose="020B0604020202020204" charset="0"/>
                <a:cs typeface="Rajdhani" panose="020B0604020202020204" charset="0"/>
              </a:rPr>
              <a:t>grow</a:t>
            </a:r>
            <a:r>
              <a:rPr lang="en-US" b="0" i="0" dirty="0">
                <a:solidFill>
                  <a:schemeClr val="tx2"/>
                </a:solidFill>
                <a:effectLst/>
                <a:latin typeface="Rajdhani" panose="020B0604020202020204" charset="0"/>
                <a:cs typeface="Rajdhani" panose="020B0604020202020204" charset="0"/>
              </a:rPr>
              <a:t> as the training </a:t>
            </a:r>
            <a:r>
              <a:rPr lang="en-US" b="1" i="0" dirty="0">
                <a:solidFill>
                  <a:schemeClr val="tx2"/>
                </a:solidFill>
                <a:effectLst/>
                <a:latin typeface="Rajdhani" panose="020B0604020202020204" charset="0"/>
                <a:cs typeface="Rajdhani" panose="020B0604020202020204" charset="0"/>
              </a:rPr>
              <a:t>corpus</a:t>
            </a:r>
            <a:r>
              <a:rPr lang="en-US" b="0" i="0" dirty="0">
                <a:solidFill>
                  <a:schemeClr val="tx2"/>
                </a:solidFill>
                <a:effectLst/>
                <a:latin typeface="Rajdhani" panose="020B0604020202020204" charset="0"/>
                <a:cs typeface="Rajdhani" panose="020B0604020202020204" charset="0"/>
              </a:rPr>
              <a:t> gets larger and larger, as a result, each token would be represented by vectors with an increasingly larger </a:t>
            </a:r>
            <a:r>
              <a:rPr lang="en-US" b="1" i="0" dirty="0">
                <a:solidFill>
                  <a:schemeClr val="tx2"/>
                </a:solidFill>
                <a:effectLst/>
                <a:latin typeface="Rajdhani" panose="020B0604020202020204" charset="0"/>
                <a:cs typeface="Rajdhani" panose="020B0604020202020204" charset="0"/>
              </a:rPr>
              <a:t>length</a:t>
            </a:r>
            <a:r>
              <a:rPr lang="en-US" b="0" i="0" dirty="0">
                <a:solidFill>
                  <a:schemeClr val="tx2"/>
                </a:solidFill>
                <a:effectLst/>
                <a:latin typeface="Rajdhani" panose="020B0604020202020204" charset="0"/>
                <a:cs typeface="Rajdhani" panose="020B0604020202020204" charset="0"/>
              </a:rPr>
              <a:t>, making matrices sparser. Instead of word-level representations, a more common approach is to use </a:t>
            </a:r>
            <a:r>
              <a:rPr lang="en-US" b="1" i="0" dirty="0">
                <a:solidFill>
                  <a:schemeClr val="tx2"/>
                </a:solidFill>
                <a:effectLst/>
                <a:latin typeface="Rajdhani" panose="020B0604020202020204" charset="0"/>
                <a:cs typeface="Rajdhani" panose="020B0604020202020204" charset="0"/>
              </a:rPr>
              <a:t>characters</a:t>
            </a:r>
            <a:r>
              <a:rPr lang="en-US" b="0" i="0" dirty="0">
                <a:solidFill>
                  <a:schemeClr val="tx2"/>
                </a:solidFill>
                <a:effectLst/>
                <a:latin typeface="Rajdhani" panose="020B0604020202020204" charset="0"/>
                <a:cs typeface="Rajdhani" panose="020B0604020202020204" charset="0"/>
              </a:rPr>
              <a:t> as tokens since it’ll </a:t>
            </a:r>
            <a:r>
              <a:rPr lang="en-US" b="1" i="0" dirty="0">
                <a:solidFill>
                  <a:schemeClr val="tx2"/>
                </a:solidFill>
                <a:effectLst/>
                <a:latin typeface="Rajdhani" panose="020B0604020202020204" charset="0"/>
                <a:cs typeface="Rajdhani" panose="020B0604020202020204" charset="0"/>
              </a:rPr>
              <a:t>limit</a:t>
            </a:r>
            <a:r>
              <a:rPr lang="en-US" b="0" i="0" dirty="0">
                <a:solidFill>
                  <a:schemeClr val="tx2"/>
                </a:solidFill>
                <a:effectLst/>
                <a:latin typeface="Rajdhani" panose="020B0604020202020204" charset="0"/>
                <a:cs typeface="Rajdhani" panose="020B0604020202020204" charset="0"/>
              </a:rPr>
              <a:t> the length of the vectors.</a:t>
            </a:r>
            <a:endParaRPr lang="en-PK" dirty="0">
              <a:solidFill>
                <a:schemeClr val="tx2"/>
              </a:solidFill>
              <a:latin typeface="Rajdhani" panose="020B0604020202020204" charset="0"/>
              <a:cs typeface="Rajdhani" panose="020B0604020202020204" charset="0"/>
            </a:endParaRPr>
          </a:p>
        </p:txBody>
      </p:sp>
      <p:sp>
        <p:nvSpPr>
          <p:cNvPr id="8" name="TextBox 7">
            <a:extLst>
              <a:ext uri="{FF2B5EF4-FFF2-40B4-BE49-F238E27FC236}">
                <a16:creationId xmlns:a16="http://schemas.microsoft.com/office/drawing/2014/main" id="{ED6CA905-FC9C-5400-6ADF-C77677A52FD0}"/>
              </a:ext>
            </a:extLst>
          </p:cNvPr>
          <p:cNvSpPr txBox="1"/>
          <p:nvPr/>
        </p:nvSpPr>
        <p:spPr>
          <a:xfrm>
            <a:off x="434489" y="4602631"/>
            <a:ext cx="8275022" cy="338554"/>
          </a:xfrm>
          <a:prstGeom prst="rect">
            <a:avLst/>
          </a:prstGeom>
          <a:noFill/>
        </p:spPr>
        <p:txBody>
          <a:bodyPr wrap="none" rtlCol="0">
            <a:spAutoFit/>
          </a:bodyPr>
          <a:lstStyle/>
          <a:p>
            <a:r>
              <a:rPr lang="en-US" sz="1600" dirty="0">
                <a:solidFill>
                  <a:schemeClr val="tx2"/>
                </a:solidFill>
                <a:latin typeface="Rajdhani" panose="020B0604020202020204" charset="0"/>
                <a:cs typeface="Rajdhani" panose="020B0604020202020204" charset="0"/>
              </a:rPr>
              <a:t>ENCODING FOR 85 CHARACTERS WOULD BE USED A-Z, a-z, 0-9, and special characters used in URLs</a:t>
            </a:r>
            <a:endParaRPr lang="en-PK" sz="1600" dirty="0">
              <a:solidFill>
                <a:schemeClr val="tx2"/>
              </a:solidFill>
              <a:latin typeface="Rajdhani" panose="020B0604020202020204" charset="0"/>
              <a:cs typeface="Rajdhani" panose="020B0604020202020204" charset="0"/>
            </a:endParaRPr>
          </a:p>
        </p:txBody>
      </p:sp>
      <p:sp>
        <p:nvSpPr>
          <p:cNvPr id="2" name="Title 1">
            <a:extLst>
              <a:ext uri="{FF2B5EF4-FFF2-40B4-BE49-F238E27FC236}">
                <a16:creationId xmlns:a16="http://schemas.microsoft.com/office/drawing/2014/main" id="{8EE5F71B-03E5-BA59-C4C3-29F28FE2B05D}"/>
              </a:ext>
            </a:extLst>
          </p:cNvPr>
          <p:cNvSpPr txBox="1">
            <a:spLocks/>
          </p:cNvSpPr>
          <p:nvPr/>
        </p:nvSpPr>
        <p:spPr>
          <a:xfrm>
            <a:off x="0" y="98547"/>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OUR PROCESS</a:t>
            </a:r>
            <a:endParaRPr lang="en-US" sz="2400" dirty="0">
              <a:solidFill>
                <a:schemeClr val="tx2"/>
              </a:solidFill>
              <a:latin typeface="Rajdhani" panose="020B0604020202020204" charset="0"/>
              <a:cs typeface="Rajdhani" panose="020B0604020202020204" charset="0"/>
            </a:endParaRPr>
          </a:p>
        </p:txBody>
      </p:sp>
      <p:sp>
        <p:nvSpPr>
          <p:cNvPr id="9" name="TextBox 8">
            <a:extLst>
              <a:ext uri="{FF2B5EF4-FFF2-40B4-BE49-F238E27FC236}">
                <a16:creationId xmlns:a16="http://schemas.microsoft.com/office/drawing/2014/main" id="{00E7CB37-EBB9-7D90-82AA-C6DFE55C628A}"/>
              </a:ext>
            </a:extLst>
          </p:cNvPr>
          <p:cNvSpPr txBox="1"/>
          <p:nvPr/>
        </p:nvSpPr>
        <p:spPr>
          <a:xfrm>
            <a:off x="4100733" y="2758738"/>
            <a:ext cx="2398541" cy="338554"/>
          </a:xfrm>
          <a:prstGeom prst="rect">
            <a:avLst/>
          </a:prstGeom>
          <a:noFill/>
        </p:spPr>
        <p:txBody>
          <a:bodyPr wrap="square">
            <a:spAutoFit/>
          </a:bodyPr>
          <a:lstStyle/>
          <a:p>
            <a:r>
              <a:rPr lang="en-US" sz="800" dirty="0">
                <a:latin typeface="Rajdhani" panose="020B0604020202020204" charset="0"/>
                <a:cs typeface="Rajdhani" panose="020B0604020202020204" charset="0"/>
                <a:hlinkClick r:id="rId3"/>
              </a:rPr>
              <a:t>Feature Extraction and Embeddings in Natural Language Processing (analyticsvidhya.com)</a:t>
            </a:r>
            <a:endParaRPr lang="en-PK" sz="800" dirty="0">
              <a:latin typeface="Rajdhani" panose="020B0604020202020204" charset="0"/>
              <a:cs typeface="Rajdhani" panose="020B0604020202020204" charset="0"/>
            </a:endParaRPr>
          </a:p>
        </p:txBody>
      </p:sp>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DFE8413-2E68-02AA-04EA-6FC440581099}"/>
                  </a:ext>
                </a:extLst>
              </p14:cNvPr>
              <p14:cNvContentPartPr/>
              <p14:nvPr/>
            </p14:nvContentPartPr>
            <p14:xfrm>
              <a:off x="5133905" y="2024585"/>
              <a:ext cx="114480" cy="136800"/>
            </p14:xfrm>
          </p:contentPart>
        </mc:Choice>
        <mc:Fallback xmlns="">
          <p:pic>
            <p:nvPicPr>
              <p:cNvPr id="10" name="Ink 9">
                <a:extLst>
                  <a:ext uri="{FF2B5EF4-FFF2-40B4-BE49-F238E27FC236}">
                    <a16:creationId xmlns:a16="http://schemas.microsoft.com/office/drawing/2014/main" id="{8DFE8413-2E68-02AA-04EA-6FC440581099}"/>
                  </a:ext>
                </a:extLst>
              </p:cNvPr>
              <p:cNvPicPr/>
              <p:nvPr/>
            </p:nvPicPr>
            <p:blipFill>
              <a:blip r:embed="rId5"/>
              <a:stretch>
                <a:fillRect/>
              </a:stretch>
            </p:blipFill>
            <p:spPr>
              <a:xfrm>
                <a:off x="5124905" y="2015945"/>
                <a:ext cx="132120" cy="154440"/>
              </a:xfrm>
              <a:prstGeom prst="rect">
                <a:avLst/>
              </a:prstGeom>
            </p:spPr>
          </p:pic>
        </mc:Fallback>
      </mc:AlternateContent>
    </p:spTree>
    <p:extLst>
      <p:ext uri="{BB962C8B-B14F-4D97-AF65-F5344CB8AC3E}">
        <p14:creationId xmlns:p14="http://schemas.microsoft.com/office/powerpoint/2010/main" val="62742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5" name="Rectangle 4">
            <a:extLst>
              <a:ext uri="{FF2B5EF4-FFF2-40B4-BE49-F238E27FC236}">
                <a16:creationId xmlns:a16="http://schemas.microsoft.com/office/drawing/2014/main" id="{F890AB7B-7762-453A-8A20-7B7C89737062}"/>
              </a:ext>
            </a:extLst>
          </p:cNvPr>
          <p:cNvSpPr/>
          <p:nvPr/>
        </p:nvSpPr>
        <p:spPr>
          <a:xfrm>
            <a:off x="6773594" y="0"/>
            <a:ext cx="2370406" cy="5143500"/>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r"/>
            <a:r>
              <a:rPr lang="en-US" sz="4400" dirty="0">
                <a:solidFill>
                  <a:schemeClr val="tx2"/>
                </a:solidFill>
                <a:latin typeface="Rajdhani" panose="020B0604020202020204" charset="0"/>
                <a:cs typeface="Rajdhani" panose="020B0604020202020204" charset="0"/>
              </a:rPr>
              <a:t>Training</a:t>
            </a:r>
          </a:p>
          <a:p>
            <a:pPr algn="r"/>
            <a:r>
              <a:rPr lang="en-US" sz="4400" dirty="0">
                <a:solidFill>
                  <a:schemeClr val="tx2"/>
                </a:solidFill>
                <a:latin typeface="Rajdhani" panose="020B0604020202020204" charset="0"/>
                <a:cs typeface="Rajdhani" panose="020B0604020202020204" charset="0"/>
              </a:rPr>
              <a:t>Flow</a:t>
            </a:r>
          </a:p>
        </p:txBody>
      </p:sp>
      <p:pic>
        <p:nvPicPr>
          <p:cNvPr id="6" name="Picture 5">
            <a:extLst>
              <a:ext uri="{FF2B5EF4-FFF2-40B4-BE49-F238E27FC236}">
                <a16:creationId xmlns:a16="http://schemas.microsoft.com/office/drawing/2014/main" id="{7162C1F5-EA10-D718-ED9B-1B9404B0CC9A}"/>
              </a:ext>
            </a:extLst>
          </p:cNvPr>
          <p:cNvPicPr>
            <a:picLocks noChangeAspect="1"/>
          </p:cNvPicPr>
          <p:nvPr/>
        </p:nvPicPr>
        <p:blipFill rotWithShape="1">
          <a:blip r:embed="rId3"/>
          <a:srcRect r="30213"/>
          <a:stretch/>
        </p:blipFill>
        <p:spPr>
          <a:xfrm>
            <a:off x="765137" y="646167"/>
            <a:ext cx="4679060" cy="3851165"/>
          </a:xfrm>
          <a:prstGeom prst="rect">
            <a:avLst/>
          </a:prstGeom>
        </p:spPr>
      </p:pic>
      <p:sp>
        <p:nvSpPr>
          <p:cNvPr id="2" name="TextBox 1">
            <a:extLst>
              <a:ext uri="{FF2B5EF4-FFF2-40B4-BE49-F238E27FC236}">
                <a16:creationId xmlns:a16="http://schemas.microsoft.com/office/drawing/2014/main" id="{03B14C89-E32F-C970-42BD-7DE7A939D69B}"/>
              </a:ext>
            </a:extLst>
          </p:cNvPr>
          <p:cNvSpPr txBox="1"/>
          <p:nvPr/>
        </p:nvSpPr>
        <p:spPr>
          <a:xfrm>
            <a:off x="4642338" y="2464027"/>
            <a:ext cx="522900" cy="215444"/>
          </a:xfrm>
          <a:prstGeom prst="rect">
            <a:avLst/>
          </a:prstGeom>
          <a:noFill/>
        </p:spPr>
        <p:txBody>
          <a:bodyPr wrap="none" rtlCol="0">
            <a:spAutoFit/>
          </a:bodyPr>
          <a:lstStyle/>
          <a:p>
            <a:r>
              <a:rPr lang="en-US" sz="800" dirty="0"/>
              <a:t>training</a:t>
            </a:r>
            <a:endParaRPr lang="en-PK" sz="800" dirty="0"/>
          </a:p>
        </p:txBody>
      </p:sp>
    </p:spTree>
    <p:extLst>
      <p:ext uri="{BB962C8B-B14F-4D97-AF65-F5344CB8AC3E}">
        <p14:creationId xmlns:p14="http://schemas.microsoft.com/office/powerpoint/2010/main" val="557459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3B812-D8F1-1F6D-CA8A-D39909D2DB75}"/>
              </a:ext>
            </a:extLst>
          </p:cNvPr>
          <p:cNvSpPr>
            <a:spLocks noGrp="1"/>
          </p:cNvSpPr>
          <p:nvPr>
            <p:ph type="title"/>
          </p:nvPr>
        </p:nvSpPr>
        <p:spPr/>
        <p:txBody>
          <a:bodyPr/>
          <a:lstStyle/>
          <a:p>
            <a:r>
              <a:rPr lang="en-US" sz="3200" dirty="0"/>
              <a:t>Evaluation Criteria</a:t>
            </a:r>
            <a:endParaRPr lang="en-PK" dirty="0"/>
          </a:p>
        </p:txBody>
      </p:sp>
      <p:graphicFrame>
        <p:nvGraphicFramePr>
          <p:cNvPr id="4" name="Content Placeholder 3">
            <a:extLst>
              <a:ext uri="{FF2B5EF4-FFF2-40B4-BE49-F238E27FC236}">
                <a16:creationId xmlns:a16="http://schemas.microsoft.com/office/drawing/2014/main" id="{749C0E82-AAC9-6B63-B061-280EB31187DD}"/>
              </a:ext>
            </a:extLst>
          </p:cNvPr>
          <p:cNvGraphicFramePr>
            <a:graphicFrameLocks/>
          </p:cNvGraphicFramePr>
          <p:nvPr>
            <p:extLst>
              <p:ext uri="{D42A27DB-BD31-4B8C-83A1-F6EECF244321}">
                <p14:modId xmlns:p14="http://schemas.microsoft.com/office/powerpoint/2010/main" val="2405346419"/>
              </p:ext>
            </p:extLst>
          </p:nvPr>
        </p:nvGraphicFramePr>
        <p:xfrm>
          <a:off x="422700" y="1434007"/>
          <a:ext cx="8298599" cy="3278806"/>
        </p:xfrm>
        <a:graphic>
          <a:graphicData uri="http://schemas.openxmlformats.org/drawingml/2006/table">
            <a:tbl>
              <a:tblPr firstRow="1" firstCol="1" bandRow="1">
                <a:tableStyleId>{073A0DAA-6AF3-43AB-8588-CEC1D06C72B9}</a:tableStyleId>
              </a:tblPr>
              <a:tblGrid>
                <a:gridCol w="4574939">
                  <a:extLst>
                    <a:ext uri="{9D8B030D-6E8A-4147-A177-3AD203B41FA5}">
                      <a16:colId xmlns:a16="http://schemas.microsoft.com/office/drawing/2014/main" val="513466435"/>
                    </a:ext>
                  </a:extLst>
                </a:gridCol>
                <a:gridCol w="955582">
                  <a:extLst>
                    <a:ext uri="{9D8B030D-6E8A-4147-A177-3AD203B41FA5}">
                      <a16:colId xmlns:a16="http://schemas.microsoft.com/office/drawing/2014/main" val="579826200"/>
                    </a:ext>
                  </a:extLst>
                </a:gridCol>
                <a:gridCol w="955582">
                  <a:extLst>
                    <a:ext uri="{9D8B030D-6E8A-4147-A177-3AD203B41FA5}">
                      <a16:colId xmlns:a16="http://schemas.microsoft.com/office/drawing/2014/main" val="3311458838"/>
                    </a:ext>
                  </a:extLst>
                </a:gridCol>
                <a:gridCol w="714112">
                  <a:extLst>
                    <a:ext uri="{9D8B030D-6E8A-4147-A177-3AD203B41FA5}">
                      <a16:colId xmlns:a16="http://schemas.microsoft.com/office/drawing/2014/main" val="2446169297"/>
                    </a:ext>
                  </a:extLst>
                </a:gridCol>
                <a:gridCol w="1098384">
                  <a:extLst>
                    <a:ext uri="{9D8B030D-6E8A-4147-A177-3AD203B41FA5}">
                      <a16:colId xmlns:a16="http://schemas.microsoft.com/office/drawing/2014/main" val="15908823"/>
                    </a:ext>
                  </a:extLst>
                </a:gridCol>
              </a:tblGrid>
              <a:tr h="503780">
                <a:tc>
                  <a:txBody>
                    <a:bodyPr/>
                    <a:lstStyle/>
                    <a:p>
                      <a:pPr marL="0" marR="0">
                        <a:lnSpc>
                          <a:spcPct val="107000"/>
                        </a:lnSpc>
                        <a:spcBef>
                          <a:spcPts val="0"/>
                        </a:spcBef>
                        <a:spcAft>
                          <a:spcPts val="0"/>
                        </a:spcAft>
                      </a:pPr>
                      <a:r>
                        <a:rPr lang="en-US" sz="1200" b="1" cap="none" spc="0" dirty="0">
                          <a:solidFill>
                            <a:schemeClr val="tx2"/>
                          </a:solidFill>
                          <a:effectLst/>
                        </a:rPr>
                        <a:t>Rubrics</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nSpc>
                          <a:spcPct val="107000"/>
                        </a:lnSpc>
                        <a:spcBef>
                          <a:spcPts val="0"/>
                        </a:spcBef>
                        <a:spcAft>
                          <a:spcPts val="0"/>
                        </a:spcAft>
                      </a:pPr>
                      <a:r>
                        <a:rPr lang="en-US" sz="1200" b="1" cap="none" spc="0" dirty="0">
                          <a:solidFill>
                            <a:schemeClr val="tx2"/>
                          </a:solidFill>
                          <a:effectLst/>
                        </a:rPr>
                        <a:t>PLO3</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nSpc>
                          <a:spcPct val="107000"/>
                        </a:lnSpc>
                        <a:spcBef>
                          <a:spcPts val="0"/>
                        </a:spcBef>
                        <a:spcAft>
                          <a:spcPts val="0"/>
                        </a:spcAft>
                      </a:pPr>
                      <a:r>
                        <a:rPr lang="en-US" sz="1200" b="1" cap="none" spc="0" dirty="0">
                          <a:solidFill>
                            <a:schemeClr val="tx2"/>
                          </a:solidFill>
                          <a:effectLst/>
                        </a:rPr>
                        <a:t>PLO4</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b="1" cap="none" spc="0" dirty="0">
                          <a:solidFill>
                            <a:schemeClr val="tx2"/>
                          </a:solidFill>
                          <a:effectLst/>
                        </a:rPr>
                        <a:t>-</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nSpc>
                          <a:spcPct val="107000"/>
                        </a:lnSpc>
                        <a:spcBef>
                          <a:spcPts val="0"/>
                        </a:spcBef>
                        <a:spcAft>
                          <a:spcPts val="0"/>
                        </a:spcAft>
                      </a:pPr>
                      <a:r>
                        <a:rPr lang="en-US" sz="1200" b="1" cap="none" spc="0" dirty="0">
                          <a:solidFill>
                            <a:schemeClr val="tx2"/>
                          </a:solidFill>
                          <a:effectLst/>
                        </a:rPr>
                        <a:t>Marks</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136232598"/>
                  </a:ext>
                </a:extLst>
              </a:tr>
              <a:tr h="452853">
                <a:tc>
                  <a:txBody>
                    <a:bodyPr/>
                    <a:lstStyle/>
                    <a:p>
                      <a:pPr marL="0" marR="0">
                        <a:lnSpc>
                          <a:spcPct val="107000"/>
                        </a:lnSpc>
                        <a:spcBef>
                          <a:spcPts val="0"/>
                        </a:spcBef>
                        <a:spcAft>
                          <a:spcPts val="0"/>
                        </a:spcAft>
                      </a:pPr>
                      <a:r>
                        <a:rPr lang="en-US" sz="1200" b="1" cap="none" spc="0">
                          <a:solidFill>
                            <a:schemeClr val="tx2"/>
                          </a:solidFill>
                          <a:effectLst/>
                        </a:rPr>
                        <a:t>Requirements Gathering Methodology</a:t>
                      </a:r>
                      <a:endParaRPr lang="en-US" sz="1200" b="1" cap="none" spc="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 </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5</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110078572"/>
                  </a:ext>
                </a:extLst>
              </a:tr>
              <a:tr h="452853">
                <a:tc>
                  <a:txBody>
                    <a:bodyPr/>
                    <a:lstStyle/>
                    <a:p>
                      <a:pPr marL="0" marR="0">
                        <a:lnSpc>
                          <a:spcPct val="107000"/>
                        </a:lnSpc>
                        <a:spcBef>
                          <a:spcPts val="0"/>
                        </a:spcBef>
                        <a:spcAft>
                          <a:spcPts val="0"/>
                        </a:spcAft>
                      </a:pPr>
                      <a:r>
                        <a:rPr lang="en-US" sz="1200" b="1" cap="none" spc="0" dirty="0">
                          <a:solidFill>
                            <a:schemeClr val="tx2"/>
                          </a:solidFill>
                          <a:effectLst/>
                        </a:rPr>
                        <a:t>Requirements Specifications</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 </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10</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652887033"/>
                  </a:ext>
                </a:extLst>
              </a:tr>
              <a:tr h="452853">
                <a:tc>
                  <a:txBody>
                    <a:bodyPr/>
                    <a:lstStyle/>
                    <a:p>
                      <a:pPr marL="0" marR="0">
                        <a:lnSpc>
                          <a:spcPct val="107000"/>
                        </a:lnSpc>
                        <a:spcBef>
                          <a:spcPts val="0"/>
                        </a:spcBef>
                        <a:spcAft>
                          <a:spcPts val="0"/>
                        </a:spcAft>
                      </a:pPr>
                      <a:r>
                        <a:rPr lang="en-US" sz="1200" b="1" cap="none" spc="0">
                          <a:solidFill>
                            <a:schemeClr val="tx2"/>
                          </a:solidFill>
                          <a:effectLst/>
                        </a:rPr>
                        <a:t>Proposed Design</a:t>
                      </a:r>
                      <a:endParaRPr lang="en-US" sz="1200" b="1" cap="none" spc="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 </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10</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1103015807"/>
                  </a:ext>
                </a:extLst>
              </a:tr>
              <a:tr h="707471">
                <a:tc>
                  <a:txBody>
                    <a:bodyPr/>
                    <a:lstStyle/>
                    <a:p>
                      <a:pPr marL="0" marR="0">
                        <a:lnSpc>
                          <a:spcPct val="107000"/>
                        </a:lnSpc>
                        <a:spcBef>
                          <a:spcPts val="0"/>
                        </a:spcBef>
                        <a:spcAft>
                          <a:spcPts val="0"/>
                        </a:spcAft>
                      </a:pPr>
                      <a:r>
                        <a:rPr lang="en-US" sz="1200" b="1" cap="none" spc="0" dirty="0">
                          <a:solidFill>
                            <a:schemeClr val="tx2"/>
                          </a:solidFill>
                          <a:effectLst/>
                        </a:rPr>
                        <a:t>Requirements were mapped to the design adequately</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 </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5</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1385094039"/>
                  </a:ext>
                </a:extLst>
              </a:tr>
              <a:tr h="708996">
                <a:tc>
                  <a:txBody>
                    <a:bodyPr/>
                    <a:lstStyle/>
                    <a:p>
                      <a:pPr marL="0" marR="0">
                        <a:lnSpc>
                          <a:spcPct val="107000"/>
                        </a:lnSpc>
                        <a:spcBef>
                          <a:spcPts val="0"/>
                        </a:spcBef>
                        <a:spcAft>
                          <a:spcPts val="0"/>
                        </a:spcAft>
                      </a:pPr>
                      <a:r>
                        <a:rPr lang="en-US" sz="1200" b="1" cap="none" spc="0" dirty="0">
                          <a:solidFill>
                            <a:schemeClr val="tx2"/>
                          </a:solidFill>
                          <a:effectLst/>
                        </a:rPr>
                        <a:t>Division of Tasks / Use of Project Management Tools</a:t>
                      </a:r>
                      <a:endParaRPr lang="en-US" sz="1200" b="1" cap="none" spc="0" dirty="0">
                        <a:solidFill>
                          <a:schemeClr val="tx2"/>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a:solidFill>
                            <a:schemeClr val="tx1"/>
                          </a:solidFill>
                          <a:effectLst/>
                        </a:rPr>
                        <a:t>✓</a:t>
                      </a:r>
                      <a:endParaRPr lang="en-US" sz="1200" cap="none" spc="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tc>
                  <a:txBody>
                    <a:bodyPr/>
                    <a:lstStyle/>
                    <a:p>
                      <a:pPr marL="0" marR="0" algn="ctr">
                        <a:lnSpc>
                          <a:spcPct val="107000"/>
                        </a:lnSpc>
                        <a:spcBef>
                          <a:spcPts val="0"/>
                        </a:spcBef>
                        <a:spcAft>
                          <a:spcPts val="0"/>
                        </a:spcAft>
                      </a:pPr>
                      <a:r>
                        <a:rPr lang="en-US" sz="1200" cap="none" spc="0" dirty="0">
                          <a:solidFill>
                            <a:schemeClr val="tx1"/>
                          </a:solidFill>
                          <a:effectLst/>
                        </a:rPr>
                        <a:t>10</a:t>
                      </a:r>
                      <a:endParaRPr lang="en-US" sz="1200" cap="none" spc="0" dirty="0">
                        <a:solidFill>
                          <a:schemeClr val="tx1"/>
                        </a:solidFill>
                        <a:effectLst/>
                        <a:latin typeface="Rajdhani" panose="020B0604020202020204" charset="0"/>
                        <a:ea typeface="Calibri" panose="020F0502020204030204" pitchFamily="34" charset="0"/>
                        <a:cs typeface="Rajdhani" panose="020B0604020202020204" charset="0"/>
                      </a:endParaRPr>
                    </a:p>
                  </a:txBody>
                  <a:tcPr marL="92716" marR="13797" marT="26490" marB="198676" anchor="b"/>
                </a:tc>
                <a:extLst>
                  <a:ext uri="{0D108BD9-81ED-4DB2-BD59-A6C34878D82A}">
                    <a16:rowId xmlns:a16="http://schemas.microsoft.com/office/drawing/2014/main" val="697377501"/>
                  </a:ext>
                </a:extLst>
              </a:tr>
            </a:tbl>
          </a:graphicData>
        </a:graphic>
      </p:graphicFrame>
    </p:spTree>
    <p:extLst>
      <p:ext uri="{BB962C8B-B14F-4D97-AF65-F5344CB8AC3E}">
        <p14:creationId xmlns:p14="http://schemas.microsoft.com/office/powerpoint/2010/main" val="35801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DC6CA6-2DC4-C272-C531-67620ECA4580}"/>
              </a:ext>
            </a:extLst>
          </p:cNvPr>
          <p:cNvSpPr>
            <a:spLocks noGrp="1"/>
          </p:cNvSpPr>
          <p:nvPr>
            <p:ph type="title"/>
          </p:nvPr>
        </p:nvSpPr>
        <p:spPr>
          <a:xfrm>
            <a:off x="2422525" y="1419225"/>
            <a:ext cx="4298950" cy="2305050"/>
          </a:xfrm>
        </p:spPr>
        <p:txBody>
          <a:bodyPr>
            <a:noAutofit/>
          </a:bodyPr>
          <a:lstStyle/>
          <a:p>
            <a:pPr fontAlgn="b"/>
            <a:r>
              <a:rPr lang="en-US" sz="4800" dirty="0"/>
              <a:t>HYPOTHESIS DEVELOPED</a:t>
            </a:r>
            <a:endParaRPr lang="en-US" sz="40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377957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9DAC8F8-ECC0-27BA-E3BA-DEB64B830078}"/>
              </a:ext>
            </a:extLst>
          </p:cNvPr>
          <p:cNvSpPr txBox="1">
            <a:spLocks/>
          </p:cNvSpPr>
          <p:nvPr/>
        </p:nvSpPr>
        <p:spPr>
          <a:xfrm>
            <a:off x="0" y="63304"/>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OUR PROCESS</a:t>
            </a:r>
            <a:endParaRPr lang="en-US" sz="2400" dirty="0">
              <a:solidFill>
                <a:schemeClr val="tx2"/>
              </a:solidFill>
              <a:latin typeface="Rajdhani" panose="020B0604020202020204" charset="0"/>
              <a:cs typeface="Rajdhani" panose="020B0604020202020204" charset="0"/>
            </a:endParaRPr>
          </a:p>
        </p:txBody>
      </p:sp>
      <p:sp>
        <p:nvSpPr>
          <p:cNvPr id="3" name="Rectangle: Rounded Corners 2">
            <a:extLst>
              <a:ext uri="{FF2B5EF4-FFF2-40B4-BE49-F238E27FC236}">
                <a16:creationId xmlns:a16="http://schemas.microsoft.com/office/drawing/2014/main" id="{B7CF15BC-97A3-91E0-691B-65551D9D128F}"/>
              </a:ext>
            </a:extLst>
          </p:cNvPr>
          <p:cNvSpPr/>
          <p:nvPr/>
        </p:nvSpPr>
        <p:spPr>
          <a:xfrm>
            <a:off x="1132449" y="1041010"/>
            <a:ext cx="6879101" cy="3200400"/>
          </a:xfrm>
          <a:prstGeom prst="round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dirty="0">
                <a:solidFill>
                  <a:schemeClr val="tx2"/>
                </a:solidFill>
                <a:latin typeface="Rajdhani" panose="020B0604020202020204" charset="0"/>
                <a:cs typeface="Rajdhani" panose="020B0604020202020204" charset="0"/>
              </a:rPr>
              <a:t>Machine learning techniques have gradually become the standard for such classification problems. However, identifying common measurable features of phishing content (e.g., in emails) is notoriously difficult. To address this problem, we engage in a novel study into a phishing content classifier based on a recurrent neural network (RNN).</a:t>
            </a:r>
            <a:endParaRPr lang="en-PK" sz="20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57721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583D37F-932D-AA34-445F-FF02F255456A}"/>
              </a:ext>
            </a:extLst>
          </p:cNvPr>
          <p:cNvSpPr txBox="1">
            <a:spLocks/>
          </p:cNvSpPr>
          <p:nvPr/>
        </p:nvSpPr>
        <p:spPr>
          <a:xfrm>
            <a:off x="0" y="98547"/>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OUR PROCESS</a:t>
            </a:r>
            <a:endParaRPr lang="en-US" sz="2400" dirty="0">
              <a:solidFill>
                <a:schemeClr val="tx2"/>
              </a:solidFill>
              <a:latin typeface="Rajdhani" panose="020B0604020202020204" charset="0"/>
              <a:cs typeface="Rajdhani" panose="020B0604020202020204" charset="0"/>
            </a:endParaRPr>
          </a:p>
        </p:txBody>
      </p:sp>
      <p:sp>
        <p:nvSpPr>
          <p:cNvPr id="12" name="TextBox 11">
            <a:extLst>
              <a:ext uri="{FF2B5EF4-FFF2-40B4-BE49-F238E27FC236}">
                <a16:creationId xmlns:a16="http://schemas.microsoft.com/office/drawing/2014/main" id="{ADC8D5BC-C0FA-2FD7-302C-C24585F06B44}"/>
              </a:ext>
            </a:extLst>
          </p:cNvPr>
          <p:cNvSpPr txBox="1"/>
          <p:nvPr/>
        </p:nvSpPr>
        <p:spPr>
          <a:xfrm>
            <a:off x="611989" y="1899083"/>
            <a:ext cx="4790050" cy="923330"/>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dirty="0">
                <a:solidFill>
                  <a:schemeClr val="tx2"/>
                </a:solidFill>
                <a:latin typeface="Rajdhani" panose="020B0604020202020204" charset="0"/>
                <a:cs typeface="Rajdhani" panose="020B0604020202020204" charset="0"/>
              </a:rPr>
              <a:t>We propose a series of neural network algorithms such as RNNs, CNNs and their combinations to generate a learning model</a:t>
            </a:r>
            <a:endParaRPr lang="en-PK" sz="1800" dirty="0">
              <a:solidFill>
                <a:schemeClr val="tx2"/>
              </a:solidFill>
              <a:latin typeface="Rajdhani" panose="020B0604020202020204" charset="0"/>
              <a:cs typeface="Rajdhani" panose="020B0604020202020204" charset="0"/>
            </a:endParaRPr>
          </a:p>
        </p:txBody>
      </p:sp>
      <p:pic>
        <p:nvPicPr>
          <p:cNvPr id="15" name="Picture 14">
            <a:extLst>
              <a:ext uri="{FF2B5EF4-FFF2-40B4-BE49-F238E27FC236}">
                <a16:creationId xmlns:a16="http://schemas.microsoft.com/office/drawing/2014/main" id="{B8949A7D-8BB3-0B10-24FB-150D19DA1203}"/>
              </a:ext>
            </a:extLst>
          </p:cNvPr>
          <p:cNvPicPr>
            <a:picLocks noChangeAspect="1"/>
          </p:cNvPicPr>
          <p:nvPr/>
        </p:nvPicPr>
        <p:blipFill>
          <a:blip r:embed="rId2"/>
          <a:stretch>
            <a:fillRect/>
          </a:stretch>
        </p:blipFill>
        <p:spPr>
          <a:xfrm>
            <a:off x="6006904" y="1215033"/>
            <a:ext cx="2525107" cy="3663749"/>
          </a:xfrm>
          <a:prstGeom prst="rect">
            <a:avLst/>
          </a:prstGeom>
        </p:spPr>
      </p:pic>
      <p:sp>
        <p:nvSpPr>
          <p:cNvPr id="16" name="TextBox 15">
            <a:extLst>
              <a:ext uri="{FF2B5EF4-FFF2-40B4-BE49-F238E27FC236}">
                <a16:creationId xmlns:a16="http://schemas.microsoft.com/office/drawing/2014/main" id="{DF2DC002-8138-481C-708F-155114D2BEDD}"/>
              </a:ext>
            </a:extLst>
          </p:cNvPr>
          <p:cNvSpPr txBox="1"/>
          <p:nvPr/>
        </p:nvSpPr>
        <p:spPr>
          <a:xfrm>
            <a:off x="611989" y="3244417"/>
            <a:ext cx="4790050" cy="369332"/>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800" dirty="0">
                <a:solidFill>
                  <a:schemeClr val="tx2"/>
                </a:solidFill>
                <a:latin typeface="Rajdhani" panose="020B0604020202020204" charset="0"/>
                <a:cs typeface="Rajdhani" panose="020B0604020202020204" charset="0"/>
              </a:rPr>
              <a:t>Further details are explained ahead</a:t>
            </a:r>
            <a:endParaRPr lang="en-PK" sz="1800" dirty="0">
              <a:solidFill>
                <a:schemeClr val="tx2"/>
              </a:solidFill>
              <a:latin typeface="Rajdhani" panose="020B0604020202020204" charset="0"/>
              <a:cs typeface="Rajdhani" panose="020B0604020202020204" charset="0"/>
            </a:endParaRPr>
          </a:p>
        </p:txBody>
      </p:sp>
      <p:cxnSp>
        <p:nvCxnSpPr>
          <p:cNvPr id="2" name="Straight Connector 1">
            <a:extLst>
              <a:ext uri="{FF2B5EF4-FFF2-40B4-BE49-F238E27FC236}">
                <a16:creationId xmlns:a16="http://schemas.microsoft.com/office/drawing/2014/main" id="{422B2B00-DBC1-7141-24F3-8B1B62FD97F6}"/>
              </a:ext>
            </a:extLst>
          </p:cNvPr>
          <p:cNvCxnSpPr/>
          <p:nvPr/>
        </p:nvCxnSpPr>
        <p:spPr>
          <a:xfrm>
            <a:off x="7385539" y="2824757"/>
            <a:ext cx="506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9C3C992-ED45-0B91-95DD-1FB72B564BF3}"/>
              </a:ext>
            </a:extLst>
          </p:cNvPr>
          <p:cNvCxnSpPr>
            <a:cxnSpLocks/>
          </p:cNvCxnSpPr>
          <p:nvPr/>
        </p:nvCxnSpPr>
        <p:spPr>
          <a:xfrm flipV="1">
            <a:off x="7891975" y="2444928"/>
            <a:ext cx="0" cy="377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B9B634F-56D4-CE8E-A7BC-21E8C8D3B01B}"/>
              </a:ext>
            </a:extLst>
          </p:cNvPr>
          <p:cNvCxnSpPr/>
          <p:nvPr/>
        </p:nvCxnSpPr>
        <p:spPr>
          <a:xfrm flipH="1">
            <a:off x="7385539" y="2444928"/>
            <a:ext cx="506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AB1E121-5268-5962-8828-070846C29E2A}"/>
              </a:ext>
            </a:extLst>
          </p:cNvPr>
          <p:cNvGraphicFramePr>
            <a:graphicFrameLocks noGrp="1"/>
          </p:cNvGraphicFramePr>
          <p:nvPr>
            <p:extLst>
              <p:ext uri="{D42A27DB-BD31-4B8C-83A1-F6EECF244321}">
                <p14:modId xmlns:p14="http://schemas.microsoft.com/office/powerpoint/2010/main" val="3897965444"/>
              </p:ext>
            </p:extLst>
          </p:nvPr>
        </p:nvGraphicFramePr>
        <p:xfrm>
          <a:off x="559190" y="1916430"/>
          <a:ext cx="8025620" cy="1554480"/>
        </p:xfrm>
        <a:graphic>
          <a:graphicData uri="http://schemas.openxmlformats.org/drawingml/2006/table">
            <a:tbl>
              <a:tblPr firstRow="1" bandRow="1">
                <a:tableStyleId>{A1CC74CB-B042-449B-857D-E29CF261A1DB}</a:tableStyleId>
              </a:tblPr>
              <a:tblGrid>
                <a:gridCol w="2006405">
                  <a:extLst>
                    <a:ext uri="{9D8B030D-6E8A-4147-A177-3AD203B41FA5}">
                      <a16:colId xmlns:a16="http://schemas.microsoft.com/office/drawing/2014/main" val="2601540129"/>
                    </a:ext>
                  </a:extLst>
                </a:gridCol>
                <a:gridCol w="2006405">
                  <a:extLst>
                    <a:ext uri="{9D8B030D-6E8A-4147-A177-3AD203B41FA5}">
                      <a16:colId xmlns:a16="http://schemas.microsoft.com/office/drawing/2014/main" val="421036304"/>
                    </a:ext>
                  </a:extLst>
                </a:gridCol>
                <a:gridCol w="2006405">
                  <a:extLst>
                    <a:ext uri="{9D8B030D-6E8A-4147-A177-3AD203B41FA5}">
                      <a16:colId xmlns:a16="http://schemas.microsoft.com/office/drawing/2014/main" val="308858996"/>
                    </a:ext>
                  </a:extLst>
                </a:gridCol>
                <a:gridCol w="2006405">
                  <a:extLst>
                    <a:ext uri="{9D8B030D-6E8A-4147-A177-3AD203B41FA5}">
                      <a16:colId xmlns:a16="http://schemas.microsoft.com/office/drawing/2014/main" val="26162468"/>
                    </a:ext>
                  </a:extLst>
                </a:gridCol>
              </a:tblGrid>
              <a:tr h="0">
                <a:tc>
                  <a:txBody>
                    <a:bodyPr/>
                    <a:lstStyle/>
                    <a:p>
                      <a:pPr algn="ctr"/>
                      <a:r>
                        <a:rPr lang="en-US" sz="1600" b="1" dirty="0">
                          <a:solidFill>
                            <a:schemeClr val="tx2"/>
                          </a:solidFill>
                          <a:latin typeface="Rajdhani" panose="020B0604020202020204" charset="0"/>
                          <a:cs typeface="Rajdhani" panose="020B0604020202020204" charset="0"/>
                        </a:rPr>
                        <a:t>The technique involves using CNN and RNN(LSTM) for the phishing email detection</a:t>
                      </a:r>
                      <a:endParaRPr lang="en-PK" sz="1600" b="1" dirty="0">
                        <a:solidFill>
                          <a:schemeClr val="tx2"/>
                        </a:solidFill>
                        <a:latin typeface="Rajdhani" panose="020B0604020202020204" charset="0"/>
                        <a:cs typeface="Rajdhani" panose="020B0604020202020204" charset="0"/>
                      </a:endParaRPr>
                    </a:p>
                  </a:txBody>
                  <a:tcPr>
                    <a:solidFill>
                      <a:schemeClr val="accent4">
                        <a:lumMod val="10000"/>
                      </a:schemeClr>
                    </a:solidFill>
                  </a:tcPr>
                </a:tc>
                <a:tc>
                  <a:txBody>
                    <a:bodyPr/>
                    <a:lstStyle/>
                    <a:p>
                      <a:pPr algn="ctr"/>
                      <a:r>
                        <a:rPr lang="en-US" sz="1600" b="1" dirty="0">
                          <a:solidFill>
                            <a:schemeClr val="tx2"/>
                          </a:solidFill>
                          <a:latin typeface="Rajdhani" panose="020B0604020202020204" charset="0"/>
                          <a:cs typeface="Rajdhani" panose="020B0604020202020204" charset="0"/>
                        </a:rPr>
                        <a:t>2000+ Phishing emails from monkey.org and 2000+ legitimate emails from ENRON dataset</a:t>
                      </a:r>
                      <a:endParaRPr lang="en-PK" sz="1600" b="1" dirty="0">
                        <a:solidFill>
                          <a:schemeClr val="tx2"/>
                        </a:solidFill>
                        <a:latin typeface="Rajdhani" panose="020B0604020202020204" charset="0"/>
                        <a:cs typeface="Rajdhani" panose="020B0604020202020204" charset="0"/>
                      </a:endParaRPr>
                    </a:p>
                  </a:txBody>
                  <a:tcPr>
                    <a:solidFill>
                      <a:schemeClr val="accent4">
                        <a:lumMod val="10000"/>
                      </a:schemeClr>
                    </a:solidFill>
                  </a:tcPr>
                </a:tc>
                <a:tc>
                  <a:txBody>
                    <a:bodyPr/>
                    <a:lstStyle/>
                    <a:p>
                      <a:pPr algn="ctr"/>
                      <a:r>
                        <a:rPr lang="en-US" sz="1600" b="1" dirty="0">
                          <a:solidFill>
                            <a:schemeClr val="tx2"/>
                          </a:solidFill>
                          <a:latin typeface="Rajdhani" panose="020B0604020202020204" charset="0"/>
                          <a:cs typeface="Rajdhani" panose="020B0604020202020204" charset="0"/>
                        </a:rPr>
                        <a:t>Character Encoding</a:t>
                      </a:r>
                      <a:endParaRPr lang="en-PK" sz="1600" b="1" dirty="0">
                        <a:solidFill>
                          <a:schemeClr val="tx2"/>
                        </a:solidFill>
                        <a:latin typeface="Rajdhani" panose="020B0604020202020204" charset="0"/>
                        <a:cs typeface="Rajdhani" panose="020B0604020202020204" charset="0"/>
                      </a:endParaRPr>
                    </a:p>
                  </a:txBody>
                  <a:tcPr>
                    <a:solidFill>
                      <a:schemeClr val="accent4">
                        <a:lumMod val="10000"/>
                      </a:schemeClr>
                    </a:solidFill>
                  </a:tcPr>
                </a:tc>
                <a:tc>
                  <a:txBody>
                    <a:bodyPr/>
                    <a:lstStyle/>
                    <a:p>
                      <a:pPr algn="ctr"/>
                      <a:r>
                        <a:rPr lang="en-US" sz="1600" b="1" dirty="0">
                          <a:solidFill>
                            <a:schemeClr val="tx2"/>
                          </a:solidFill>
                          <a:latin typeface="Rajdhani" panose="020B0604020202020204" charset="0"/>
                          <a:cs typeface="Rajdhani" panose="020B0604020202020204" charset="0"/>
                        </a:rPr>
                        <a:t>AUC, Precision, Recall, Accuracy</a:t>
                      </a:r>
                      <a:endParaRPr lang="en-PK" sz="1600" b="1" dirty="0">
                        <a:solidFill>
                          <a:schemeClr val="tx2"/>
                        </a:solidFill>
                        <a:latin typeface="Rajdhani" panose="020B0604020202020204" charset="0"/>
                        <a:cs typeface="Rajdhani" panose="020B0604020202020204" charset="0"/>
                      </a:endParaRPr>
                    </a:p>
                  </a:txBody>
                  <a:tcPr>
                    <a:solidFill>
                      <a:schemeClr val="accent4">
                        <a:lumMod val="10000"/>
                      </a:schemeClr>
                    </a:solidFill>
                  </a:tcPr>
                </a:tc>
                <a:extLst>
                  <a:ext uri="{0D108BD9-81ED-4DB2-BD59-A6C34878D82A}">
                    <a16:rowId xmlns:a16="http://schemas.microsoft.com/office/drawing/2014/main" val="3798992861"/>
                  </a:ext>
                </a:extLst>
              </a:tr>
            </a:tbl>
          </a:graphicData>
        </a:graphic>
      </p:graphicFrame>
      <p:sp>
        <p:nvSpPr>
          <p:cNvPr id="5" name="Title 1">
            <a:extLst>
              <a:ext uri="{FF2B5EF4-FFF2-40B4-BE49-F238E27FC236}">
                <a16:creationId xmlns:a16="http://schemas.microsoft.com/office/drawing/2014/main" id="{5FF845C4-7BA5-20CD-786F-739DC6C0E7E2}"/>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OUR PROCESS</a:t>
            </a:r>
            <a:endParaRPr lang="en-US" sz="24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968381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FF845C4-7BA5-20CD-786F-739DC6C0E7E2}"/>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OUR PROCESS</a:t>
            </a:r>
            <a:endParaRPr lang="en-US" sz="2400" dirty="0">
              <a:solidFill>
                <a:schemeClr val="tx2"/>
              </a:solidFill>
              <a:latin typeface="Rajdhani" panose="020B0604020202020204" charset="0"/>
              <a:cs typeface="Rajdhani" panose="020B0604020202020204" charset="0"/>
            </a:endParaRPr>
          </a:p>
        </p:txBody>
      </p:sp>
      <p:sp>
        <p:nvSpPr>
          <p:cNvPr id="3" name="TextBox 2">
            <a:extLst>
              <a:ext uri="{FF2B5EF4-FFF2-40B4-BE49-F238E27FC236}">
                <a16:creationId xmlns:a16="http://schemas.microsoft.com/office/drawing/2014/main" id="{8C173436-B340-B039-A3FA-FB94B64FE12B}"/>
              </a:ext>
            </a:extLst>
          </p:cNvPr>
          <p:cNvSpPr txBox="1"/>
          <p:nvPr/>
        </p:nvSpPr>
        <p:spPr>
          <a:xfrm>
            <a:off x="2286000" y="1186436"/>
            <a:ext cx="4572000" cy="369332"/>
          </a:xfrm>
          <a:prstGeom prst="rect">
            <a:avLst/>
          </a:prstGeom>
          <a:noFill/>
        </p:spPr>
        <p:txBody>
          <a:bodyPr wrap="square">
            <a:spAutoFit/>
          </a:bodyPr>
          <a:lstStyle/>
          <a:p>
            <a:pPr algn="ctr"/>
            <a:r>
              <a:rPr lang="en-US" sz="1800" kern="1200" dirty="0">
                <a:solidFill>
                  <a:schemeClr val="tx2"/>
                </a:solidFill>
                <a:effectLst/>
                <a:latin typeface="Rajdhani" panose="020B0604020202020204" charset="0"/>
                <a:ea typeface="+mj-ea"/>
                <a:cs typeface="Rajdhani" panose="020B0604020202020204" charset="0"/>
              </a:rPr>
              <a:t>Project - Assumptions &amp; Constraints</a:t>
            </a:r>
            <a:endParaRPr lang="en-PK" sz="1800" dirty="0">
              <a:solidFill>
                <a:schemeClr val="tx2"/>
              </a:solidFill>
              <a:latin typeface="Rajdhani" panose="020B0604020202020204" charset="0"/>
              <a:cs typeface="Rajdhani" panose="020B0604020202020204" charset="0"/>
            </a:endParaRPr>
          </a:p>
        </p:txBody>
      </p:sp>
      <p:sp>
        <p:nvSpPr>
          <p:cNvPr id="6" name="TextBox 5">
            <a:extLst>
              <a:ext uri="{FF2B5EF4-FFF2-40B4-BE49-F238E27FC236}">
                <a16:creationId xmlns:a16="http://schemas.microsoft.com/office/drawing/2014/main" id="{143ADE26-4116-929D-AC33-96D76F877105}"/>
              </a:ext>
            </a:extLst>
          </p:cNvPr>
          <p:cNvSpPr txBox="1"/>
          <p:nvPr/>
        </p:nvSpPr>
        <p:spPr>
          <a:xfrm>
            <a:off x="1357532" y="2063918"/>
            <a:ext cx="6428936" cy="101566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342900" indent="-342900">
              <a:buClr>
                <a:schemeClr val="tx2"/>
              </a:buClr>
              <a:buFont typeface="+mj-lt"/>
              <a:buAutoNum type="arabicPeriod"/>
            </a:pPr>
            <a:r>
              <a:rPr lang="en-US" sz="2000" dirty="0">
                <a:solidFill>
                  <a:schemeClr val="tx2"/>
                </a:solidFill>
                <a:latin typeface="Rajdhani" panose="020B0604020202020204" charset="0"/>
                <a:cs typeface="Rajdhani" panose="020B0604020202020204" charset="0"/>
              </a:rPr>
              <a:t>Any character other than one’s in the 85 character won’t be encoded</a:t>
            </a:r>
          </a:p>
          <a:p>
            <a:pPr marL="342900" indent="-342900">
              <a:buClr>
                <a:schemeClr val="tx2"/>
              </a:buClr>
              <a:buFont typeface="+mj-lt"/>
              <a:buAutoNum type="arabicPeriod"/>
            </a:pPr>
            <a:r>
              <a:rPr lang="en-US" sz="2000" dirty="0">
                <a:solidFill>
                  <a:schemeClr val="tx2"/>
                </a:solidFill>
                <a:latin typeface="Rajdhani" panose="020B0604020202020204" charset="0"/>
                <a:cs typeface="Rajdhani" panose="020B0604020202020204" charset="0"/>
              </a:rPr>
              <a:t>Only classify emails of English Language</a:t>
            </a:r>
            <a:endParaRPr lang="en-PK" sz="20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378723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7EDA-1AB3-71E6-ECCF-DEE18908052D}"/>
              </a:ext>
            </a:extLst>
          </p:cNvPr>
          <p:cNvSpPr>
            <a:spLocks noGrp="1"/>
          </p:cNvSpPr>
          <p:nvPr>
            <p:ph type="title"/>
          </p:nvPr>
        </p:nvSpPr>
        <p:spPr/>
        <p:txBody>
          <a:bodyPr/>
          <a:lstStyle/>
          <a:p>
            <a:r>
              <a:rPr lang="en-US" sz="4800" u="none" strike="noStrike" dirty="0">
                <a:effectLst/>
              </a:rPr>
              <a:t>Requirement Specification</a:t>
            </a:r>
            <a:endParaRPr lang="en-PK" sz="4800" dirty="0"/>
          </a:p>
        </p:txBody>
      </p:sp>
    </p:spTree>
    <p:extLst>
      <p:ext uri="{BB962C8B-B14F-4D97-AF65-F5344CB8AC3E}">
        <p14:creationId xmlns:p14="http://schemas.microsoft.com/office/powerpoint/2010/main" val="2830354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1FC6FC-C93D-3474-FA9E-CE2045519657}"/>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USECASE</a:t>
            </a:r>
            <a:endParaRPr lang="en-US" sz="2400" dirty="0">
              <a:solidFill>
                <a:schemeClr val="tx2"/>
              </a:solidFill>
              <a:latin typeface="Rajdhani" panose="020B0604020202020204" charset="0"/>
              <a:cs typeface="Rajdhani" panose="020B0604020202020204" charset="0"/>
            </a:endParaRPr>
          </a:p>
        </p:txBody>
      </p:sp>
      <p:pic>
        <p:nvPicPr>
          <p:cNvPr id="7" name="Picture 6" descr="Diagram&#10;&#10;Description automatically generated">
            <a:extLst>
              <a:ext uri="{FF2B5EF4-FFF2-40B4-BE49-F238E27FC236}">
                <a16:creationId xmlns:a16="http://schemas.microsoft.com/office/drawing/2014/main" id="{FE15B39D-6D50-1752-63FC-509D914E4444}"/>
              </a:ext>
            </a:extLst>
          </p:cNvPr>
          <p:cNvPicPr>
            <a:picLocks noChangeAspect="1"/>
          </p:cNvPicPr>
          <p:nvPr/>
        </p:nvPicPr>
        <p:blipFill>
          <a:blip r:embed="rId2"/>
          <a:stretch>
            <a:fillRect/>
          </a:stretch>
        </p:blipFill>
        <p:spPr>
          <a:xfrm>
            <a:off x="1577048" y="863858"/>
            <a:ext cx="5989903" cy="4096761"/>
          </a:xfrm>
          <a:prstGeom prst="rect">
            <a:avLst/>
          </a:prstGeom>
        </p:spPr>
      </p:pic>
    </p:spTree>
    <p:extLst>
      <p:ext uri="{BB962C8B-B14F-4D97-AF65-F5344CB8AC3E}">
        <p14:creationId xmlns:p14="http://schemas.microsoft.com/office/powerpoint/2010/main" val="1622815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5B16B5D-08A0-E79C-B335-8817E3DA679D}"/>
              </a:ext>
            </a:extLst>
          </p:cNvPr>
          <p:cNvGraphicFramePr>
            <a:graphicFrameLocks noGrp="1"/>
          </p:cNvGraphicFramePr>
          <p:nvPr>
            <p:extLst>
              <p:ext uri="{D42A27DB-BD31-4B8C-83A1-F6EECF244321}">
                <p14:modId xmlns:p14="http://schemas.microsoft.com/office/powerpoint/2010/main" val="3664517702"/>
              </p:ext>
            </p:extLst>
          </p:nvPr>
        </p:nvGraphicFramePr>
        <p:xfrm>
          <a:off x="808892" y="907366"/>
          <a:ext cx="7526215" cy="3981153"/>
        </p:xfrm>
        <a:graphic>
          <a:graphicData uri="http://schemas.openxmlformats.org/drawingml/2006/table">
            <a:tbl>
              <a:tblPr firstRow="1" firstCol="1" bandRow="1">
                <a:tableStyleId>{35758FB7-9AC5-4552-8A53-C91805E547FA}</a:tableStyleId>
              </a:tblPr>
              <a:tblGrid>
                <a:gridCol w="796042">
                  <a:extLst>
                    <a:ext uri="{9D8B030D-6E8A-4147-A177-3AD203B41FA5}">
                      <a16:colId xmlns:a16="http://schemas.microsoft.com/office/drawing/2014/main" val="1449241574"/>
                    </a:ext>
                  </a:extLst>
                </a:gridCol>
                <a:gridCol w="6730173">
                  <a:extLst>
                    <a:ext uri="{9D8B030D-6E8A-4147-A177-3AD203B41FA5}">
                      <a16:colId xmlns:a16="http://schemas.microsoft.com/office/drawing/2014/main" val="1177676942"/>
                    </a:ext>
                  </a:extLst>
                </a:gridCol>
              </a:tblGrid>
              <a:tr h="385274">
                <a:tc>
                  <a:txBody>
                    <a:bodyPr/>
                    <a:lstStyle/>
                    <a:p>
                      <a:pPr fontAlgn="base"/>
                      <a:r>
                        <a:rPr lang="en-US" sz="900" dirty="0">
                          <a:effectLst/>
                        </a:rPr>
                        <a:t>FR</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900" dirty="0">
                          <a:effectLst/>
                        </a:rPr>
                        <a:t>DESCRIPTION</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3467172"/>
                  </a:ext>
                </a:extLst>
              </a:tr>
              <a:tr h="513697">
                <a:tc>
                  <a:txBody>
                    <a:bodyPr/>
                    <a:lstStyle/>
                    <a:p>
                      <a:pPr fontAlgn="base"/>
                      <a:r>
                        <a:rPr lang="en-US" sz="1200" dirty="0">
                          <a:effectLst/>
                        </a:rPr>
                        <a:t>FR1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cs typeface="Rajdhani" panose="020B0604020202020204" charset="0"/>
                        </a:rPr>
                        <a:t>User can click on the extension to send the email content to the server </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3266211728"/>
                  </a:ext>
                </a:extLst>
              </a:tr>
              <a:tr h="513697">
                <a:tc>
                  <a:txBody>
                    <a:bodyPr/>
                    <a:lstStyle/>
                    <a:p>
                      <a:pPr fontAlgn="base"/>
                      <a:r>
                        <a:rPr lang="en-US" sz="1200" dirty="0">
                          <a:effectLst/>
                        </a:rPr>
                        <a:t>FR2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cs typeface="Rajdhani" panose="020B0604020202020204" charset="0"/>
                        </a:rPr>
                        <a:t>The plugin should be able read the content of the mail </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2160751758"/>
                  </a:ext>
                </a:extLst>
              </a:tr>
              <a:tr h="513697">
                <a:tc>
                  <a:txBody>
                    <a:bodyPr/>
                    <a:lstStyle/>
                    <a:p>
                      <a:pPr fontAlgn="base"/>
                      <a:r>
                        <a:rPr lang="en-US" sz="1200" dirty="0">
                          <a:effectLst/>
                        </a:rPr>
                        <a:t>FR3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cs typeface="Rajdhani" panose="020B0604020202020204" charset="0"/>
                        </a:rPr>
                        <a:t>Server should be able to process the data (Produce correct encoding)</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2655221108"/>
                  </a:ext>
                </a:extLst>
              </a:tr>
              <a:tr h="513697">
                <a:tc>
                  <a:txBody>
                    <a:bodyPr/>
                    <a:lstStyle/>
                    <a:p>
                      <a:pPr fontAlgn="base"/>
                      <a:r>
                        <a:rPr lang="en-US" sz="1200" dirty="0">
                          <a:effectLst/>
                        </a:rPr>
                        <a:t>FR4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ea typeface="Times New Roman" panose="02020603050405020304" pitchFamily="18" charset="0"/>
                          <a:cs typeface="Rajdhani" panose="020B0604020202020204" charset="0"/>
                        </a:rPr>
                        <a:t>Server should Host the model and be able to perform processing on the data</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3587552966"/>
                  </a:ext>
                </a:extLst>
              </a:tr>
              <a:tr h="513697">
                <a:tc>
                  <a:txBody>
                    <a:bodyPr/>
                    <a:lstStyle/>
                    <a:p>
                      <a:pPr fontAlgn="base"/>
                      <a:r>
                        <a:rPr lang="en-US" sz="1200" dirty="0">
                          <a:effectLst/>
                        </a:rPr>
                        <a:t>FR5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cs typeface="Rajdhani" panose="020B0604020202020204" charset="0"/>
                        </a:rPr>
                        <a:t>The server should be able to classify the mail as </a:t>
                      </a:r>
                      <a:r>
                        <a:rPr lang="en-US" sz="1200" b="1" dirty="0" err="1">
                          <a:solidFill>
                            <a:schemeClr val="accent1"/>
                          </a:solidFill>
                          <a:effectLst/>
                          <a:latin typeface="Rajdhani" panose="020B0604020202020204" charset="0"/>
                          <a:cs typeface="Rajdhani" panose="020B0604020202020204" charset="0"/>
                        </a:rPr>
                        <a:t>Phishy</a:t>
                      </a:r>
                      <a:r>
                        <a:rPr lang="en-US" sz="1200" b="1" dirty="0">
                          <a:solidFill>
                            <a:schemeClr val="accent1"/>
                          </a:solidFill>
                          <a:effectLst/>
                          <a:latin typeface="Rajdhani" panose="020B0604020202020204" charset="0"/>
                          <a:cs typeface="Rajdhani" panose="020B0604020202020204" charset="0"/>
                        </a:rPr>
                        <a:t> or not </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3934444434"/>
                  </a:ext>
                </a:extLst>
              </a:tr>
              <a:tr h="513697">
                <a:tc>
                  <a:txBody>
                    <a:bodyPr/>
                    <a:lstStyle/>
                    <a:p>
                      <a:pPr fontAlgn="base"/>
                      <a:r>
                        <a:rPr lang="en-US" sz="1200">
                          <a:effectLst/>
                        </a:rPr>
                        <a:t>FR6 </a:t>
                      </a:r>
                      <a:endParaRPr lang="en-PK" sz="120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a:solidFill>
                            <a:schemeClr val="accent1"/>
                          </a:solidFill>
                          <a:effectLst/>
                          <a:latin typeface="Rajdhani" panose="020B0604020202020204" charset="0"/>
                          <a:cs typeface="Rajdhani" panose="020B0604020202020204" charset="0"/>
                        </a:rPr>
                        <a:t>The server should be able to communicate back the results to the plugin </a:t>
                      </a:r>
                      <a:endParaRPr lang="en-PK" sz="1200" b="1">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856712617"/>
                  </a:ext>
                </a:extLst>
              </a:tr>
              <a:tr h="513697">
                <a:tc>
                  <a:txBody>
                    <a:bodyPr/>
                    <a:lstStyle/>
                    <a:p>
                      <a:pPr fontAlgn="base"/>
                      <a:r>
                        <a:rPr lang="en-US" sz="1200" dirty="0">
                          <a:effectLst/>
                        </a:rPr>
                        <a:t>FR7 </a:t>
                      </a:r>
                      <a:endParaRPr lang="en-PK" sz="1200" dirty="0">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fontAlgn="base"/>
                      <a:r>
                        <a:rPr lang="en-US" sz="1200" b="1" dirty="0">
                          <a:solidFill>
                            <a:schemeClr val="accent1"/>
                          </a:solidFill>
                          <a:effectLst/>
                          <a:latin typeface="Rajdhani" panose="020B0604020202020204" charset="0"/>
                          <a:cs typeface="Rajdhani" panose="020B0604020202020204" charset="0"/>
                        </a:rPr>
                        <a:t>Plugin should be able to display the results to the user </a:t>
                      </a:r>
                      <a:endParaRPr lang="en-PK" sz="1200" b="1" dirty="0">
                        <a:solidFill>
                          <a:schemeClr val="accent1"/>
                        </a:solidFill>
                        <a:effectLst/>
                        <a:latin typeface="Rajdhani" panose="020B0604020202020204" charset="0"/>
                        <a:ea typeface="Calibri" panose="020F0502020204030204" pitchFamily="34" charset="0"/>
                        <a:cs typeface="Rajdhani" panose="020B0604020202020204" charset="0"/>
                      </a:endParaRPr>
                    </a:p>
                  </a:txBody>
                  <a:tcPr marL="68580" marR="68580" marT="0" marB="0"/>
                </a:tc>
                <a:extLst>
                  <a:ext uri="{0D108BD9-81ED-4DB2-BD59-A6C34878D82A}">
                    <a16:rowId xmlns:a16="http://schemas.microsoft.com/office/drawing/2014/main" val="2902038279"/>
                  </a:ext>
                </a:extLst>
              </a:tr>
            </a:tbl>
          </a:graphicData>
        </a:graphic>
      </p:graphicFrame>
      <p:sp>
        <p:nvSpPr>
          <p:cNvPr id="2" name="Title 1">
            <a:extLst>
              <a:ext uri="{FF2B5EF4-FFF2-40B4-BE49-F238E27FC236}">
                <a16:creationId xmlns:a16="http://schemas.microsoft.com/office/drawing/2014/main" id="{7E9B95BD-C3C1-D191-159F-19EA8454E9CC}"/>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Functional Requirement</a:t>
            </a:r>
            <a:endParaRPr lang="en-US" sz="24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6015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95BD-C3C1-D191-159F-19EA8454E9CC}"/>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Non-Functional Requirement</a:t>
            </a:r>
            <a:endParaRPr lang="en-US" sz="2400" dirty="0">
              <a:solidFill>
                <a:schemeClr val="tx2"/>
              </a:solidFill>
              <a:latin typeface="Rajdhani" panose="020B0604020202020204" charset="0"/>
              <a:cs typeface="Rajdhani" panose="020B0604020202020204" charset="0"/>
            </a:endParaRPr>
          </a:p>
        </p:txBody>
      </p:sp>
      <p:sp>
        <p:nvSpPr>
          <p:cNvPr id="10" name="Title 1">
            <a:extLst>
              <a:ext uri="{FF2B5EF4-FFF2-40B4-BE49-F238E27FC236}">
                <a16:creationId xmlns:a16="http://schemas.microsoft.com/office/drawing/2014/main" id="{8E3991E2-89AC-0FFD-B8BA-4ECF6D5359EF}"/>
              </a:ext>
            </a:extLst>
          </p:cNvPr>
          <p:cNvSpPr txBox="1">
            <a:spLocks/>
          </p:cNvSpPr>
          <p:nvPr/>
        </p:nvSpPr>
        <p:spPr>
          <a:xfrm>
            <a:off x="0" y="976785"/>
            <a:ext cx="9144000" cy="59245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fontAlgn="b"/>
            <a:r>
              <a:rPr lang="en-US" sz="3200" dirty="0">
                <a:solidFill>
                  <a:schemeClr val="accent4">
                    <a:lumMod val="10000"/>
                  </a:schemeClr>
                </a:solidFill>
                <a:latin typeface="Rajdhani" panose="020B0604020202020204" charset="0"/>
                <a:cs typeface="Rajdhani" panose="020B0604020202020204" charset="0"/>
              </a:rPr>
              <a:t>Execution qualities</a:t>
            </a:r>
            <a:endParaRPr lang="en-US" sz="2400" dirty="0">
              <a:solidFill>
                <a:schemeClr val="accent4">
                  <a:lumMod val="10000"/>
                </a:schemeClr>
              </a:solidFill>
              <a:latin typeface="Rajdhani" panose="020B0604020202020204" charset="0"/>
              <a:cs typeface="Rajdhani" panose="020B0604020202020204" charset="0"/>
            </a:endParaRPr>
          </a:p>
        </p:txBody>
      </p:sp>
      <p:graphicFrame>
        <p:nvGraphicFramePr>
          <p:cNvPr id="3" name="Table 3">
            <a:extLst>
              <a:ext uri="{FF2B5EF4-FFF2-40B4-BE49-F238E27FC236}">
                <a16:creationId xmlns:a16="http://schemas.microsoft.com/office/drawing/2014/main" id="{AFD9D3B7-B2D3-7953-EE7B-DE5967B3E361}"/>
              </a:ext>
            </a:extLst>
          </p:cNvPr>
          <p:cNvGraphicFramePr/>
          <p:nvPr>
            <p:extLst>
              <p:ext uri="{D42A27DB-BD31-4B8C-83A1-F6EECF244321}">
                <p14:modId xmlns:p14="http://schemas.microsoft.com/office/powerpoint/2010/main" val="2862424379"/>
              </p:ext>
            </p:extLst>
          </p:nvPr>
        </p:nvGraphicFramePr>
        <p:xfrm>
          <a:off x="485335" y="1744395"/>
          <a:ext cx="8173329" cy="3293176"/>
        </p:xfrm>
        <a:graphic>
          <a:graphicData uri="http://schemas.openxmlformats.org/drawingml/2006/table">
            <a:tbl>
              <a:tblPr firstRow="1" firstCol="1">
                <a:tableStyleId>{5C22544A-7EE6-4342-B048-85BDC9FD1C3A}</a:tableStyleId>
              </a:tblPr>
              <a:tblGrid>
                <a:gridCol w="1140286">
                  <a:extLst>
                    <a:ext uri="{9D8B030D-6E8A-4147-A177-3AD203B41FA5}">
                      <a16:colId xmlns:a16="http://schemas.microsoft.com/office/drawing/2014/main" val="20000"/>
                    </a:ext>
                  </a:extLst>
                </a:gridCol>
                <a:gridCol w="7033043">
                  <a:extLst>
                    <a:ext uri="{9D8B030D-6E8A-4147-A177-3AD203B41FA5}">
                      <a16:colId xmlns:a16="http://schemas.microsoft.com/office/drawing/2014/main" val="20001"/>
                    </a:ext>
                  </a:extLst>
                </a:gridCol>
              </a:tblGrid>
              <a:tr h="418912">
                <a:tc>
                  <a:txBody>
                    <a:bodyPr/>
                    <a:lstStyle/>
                    <a:p>
                      <a:pPr algn="ctr">
                        <a:defRPr sz="1800"/>
                      </a:pPr>
                      <a:r>
                        <a:rPr sz="1100" b="1">
                          <a:solidFill>
                            <a:schemeClr val="accent2"/>
                          </a:solidFill>
                          <a:latin typeface="Rajdhani" panose="020B0604020202020204" charset="0"/>
                          <a:cs typeface="Rajdhani" panose="020B0604020202020204" charset="0"/>
                        </a:rPr>
                        <a:t>NFR</a:t>
                      </a:r>
                    </a:p>
                  </a:txBody>
                  <a:tcPr anchor="ctr" horzOverflow="overflow"/>
                </a:tc>
                <a:tc>
                  <a:txBody>
                    <a:bodyPr/>
                    <a:lstStyle/>
                    <a:p>
                      <a:pPr algn="ctr">
                        <a:defRPr sz="1800"/>
                      </a:pPr>
                      <a:r>
                        <a:rPr sz="1100" b="1" dirty="0">
                          <a:solidFill>
                            <a:schemeClr val="accent2"/>
                          </a:solidFill>
                          <a:latin typeface="Rajdhani" panose="020B0604020202020204" charset="0"/>
                          <a:cs typeface="Rajdhani" panose="020B0604020202020204" charset="0"/>
                        </a:rPr>
                        <a:t>DESCRIPTION</a:t>
                      </a:r>
                    </a:p>
                  </a:txBody>
                  <a:tcPr anchor="ctr" horzOverflow="overflow"/>
                </a:tc>
                <a:extLst>
                  <a:ext uri="{0D108BD9-81ED-4DB2-BD59-A6C34878D82A}">
                    <a16:rowId xmlns:a16="http://schemas.microsoft.com/office/drawing/2014/main" val="10000"/>
                  </a:ext>
                </a:extLst>
              </a:tr>
              <a:tr h="596540">
                <a:tc>
                  <a:txBody>
                    <a:bodyPr/>
                    <a:lstStyle/>
                    <a:p>
                      <a:pPr algn="ctr">
                        <a:defRPr sz="1800"/>
                      </a:pPr>
                      <a:r>
                        <a:rPr sz="1200" b="1" dirty="0">
                          <a:solidFill>
                            <a:schemeClr val="tx2"/>
                          </a:solidFill>
                          <a:latin typeface="Rajdhani" panose="020B0604020202020204" charset="0"/>
                          <a:cs typeface="Rajdhani" panose="020B0604020202020204" charset="0"/>
                        </a:rPr>
                        <a:t>Security </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All communication between the Phisher.AI extension and our servers is end-to-end encrypted so that malicious interceptors cannot read sensitive emails of our users. We will also not store any plaintext emails on our servers.</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1"/>
                  </a:ext>
                </a:extLst>
              </a:tr>
              <a:tr h="558546">
                <a:tc>
                  <a:txBody>
                    <a:bodyPr/>
                    <a:lstStyle/>
                    <a:p>
                      <a:pPr algn="ctr">
                        <a:defRPr sz="1800"/>
                      </a:pPr>
                      <a:r>
                        <a:rPr sz="1200" b="1" dirty="0">
                          <a:solidFill>
                            <a:schemeClr val="tx2"/>
                          </a:solidFill>
                          <a:latin typeface="Rajdhani" panose="020B0604020202020204" charset="0"/>
                          <a:cs typeface="Rajdhani" panose="020B0604020202020204" charset="0"/>
                        </a:rPr>
                        <a:t>Usability </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Phisher.AI provides a simple and intuitive UI, which shows all information clearly.</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2"/>
                  </a:ext>
                </a:extLst>
              </a:tr>
              <a:tr h="558546">
                <a:tc>
                  <a:txBody>
                    <a:bodyPr/>
                    <a:lstStyle/>
                    <a:p>
                      <a:pPr algn="ctr">
                        <a:defRPr sz="1800"/>
                      </a:pPr>
                      <a:r>
                        <a:rPr sz="1200" b="1" dirty="0">
                          <a:solidFill>
                            <a:schemeClr val="tx2"/>
                          </a:solidFill>
                          <a:latin typeface="Rajdhani" panose="020B0604020202020204" charset="0"/>
                          <a:cs typeface="Rajdhani" panose="020B0604020202020204" charset="0"/>
                        </a:rPr>
                        <a:t>Reliability</a:t>
                      </a:r>
                    </a:p>
                  </a:txBody>
                  <a:tcPr anchor="ctr" horzOverflow="overflow"/>
                </a:tc>
                <a:tc>
                  <a:txBody>
                    <a:bodyPr/>
                    <a:lstStyle/>
                    <a:p>
                      <a:pPr algn="l">
                        <a:defRPr sz="1800"/>
                      </a:pPr>
                      <a:r>
                        <a:rPr sz="1200" b="1">
                          <a:solidFill>
                            <a:schemeClr val="accent1"/>
                          </a:solidFill>
                          <a:latin typeface="Rajdhani" panose="020B0604020202020204" charset="0"/>
                          <a:cs typeface="Rajdhani" panose="020B0604020202020204" charset="0"/>
                          <a:sym typeface="Rajdhani"/>
                        </a:rPr>
                        <a:t>We will take preventative measures to reduce the possibility of our servers going down. We will also have backup servers in case a server does go down.</a:t>
                      </a:r>
                      <a:endParaRPr sz="1200" b="1">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3"/>
                  </a:ext>
                </a:extLst>
              </a:tr>
              <a:tr h="558546">
                <a:tc>
                  <a:txBody>
                    <a:bodyPr/>
                    <a:lstStyle/>
                    <a:p>
                      <a:pPr algn="ctr">
                        <a:defRPr sz="1800"/>
                      </a:pPr>
                      <a:r>
                        <a:rPr sz="1200" b="1" dirty="0">
                          <a:solidFill>
                            <a:schemeClr val="tx2"/>
                          </a:solidFill>
                          <a:latin typeface="Rajdhani" panose="020B0604020202020204" charset="0"/>
                          <a:cs typeface="Rajdhani" panose="020B0604020202020204" charset="0"/>
                        </a:rPr>
                        <a:t>Compatibility </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Phisher.AI extension must be compatible with all the major web browsers</a:t>
                      </a:r>
                      <a:r>
                        <a:rPr lang="en-US" sz="1200" b="1" dirty="0">
                          <a:solidFill>
                            <a:schemeClr val="accent1"/>
                          </a:solidFill>
                          <a:latin typeface="Rajdhani" panose="020B0604020202020204" charset="0"/>
                          <a:cs typeface="Rajdhani" panose="020B0604020202020204" charset="0"/>
                          <a:sym typeface="Rajdhani"/>
                        </a:rPr>
                        <a:t> </a:t>
                      </a:r>
                      <a:r>
                        <a:rPr sz="1200" b="1" dirty="0">
                          <a:solidFill>
                            <a:schemeClr val="accent1"/>
                          </a:solidFill>
                          <a:latin typeface="Rajdhani" panose="020B0604020202020204" charset="0"/>
                          <a:cs typeface="Rajdhani" panose="020B0604020202020204" charset="0"/>
                          <a:sym typeface="Rajdhani"/>
                        </a:rPr>
                        <a:t>and should be able to detect phishing emails in email client</a:t>
                      </a:r>
                      <a:r>
                        <a:rPr lang="en-US" sz="1200" b="1" dirty="0">
                          <a:solidFill>
                            <a:schemeClr val="accent1"/>
                          </a:solidFill>
                          <a:latin typeface="Rajdhani" panose="020B0604020202020204" charset="0"/>
                          <a:cs typeface="Rajdhani" panose="020B0604020202020204" charset="0"/>
                          <a:sym typeface="Rajdhani"/>
                        </a:rPr>
                        <a:t>s</a:t>
                      </a:r>
                      <a:r>
                        <a:rPr sz="1200" b="1" dirty="0">
                          <a:solidFill>
                            <a:schemeClr val="accent1"/>
                          </a:solidFill>
                          <a:latin typeface="Rajdhani" panose="020B0604020202020204" charset="0"/>
                          <a:cs typeface="Rajdhani" panose="020B0604020202020204" charset="0"/>
                          <a:sym typeface="Rajdhani"/>
                        </a:rPr>
                        <a:t>.</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4"/>
                  </a:ext>
                </a:extLst>
              </a:tr>
              <a:tr h="558546">
                <a:tc>
                  <a:txBody>
                    <a:bodyPr/>
                    <a:lstStyle/>
                    <a:p>
                      <a:pPr algn="ctr">
                        <a:defRPr sz="1800"/>
                      </a:pPr>
                      <a:r>
                        <a:rPr sz="1200" b="1" dirty="0">
                          <a:solidFill>
                            <a:schemeClr val="tx2"/>
                          </a:solidFill>
                          <a:latin typeface="Rajdhani" panose="020B0604020202020204" charset="0"/>
                          <a:cs typeface="Rajdhani" panose="020B0604020202020204" charset="0"/>
                        </a:rPr>
                        <a:t>Performance </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Our ML model is programmed as such that it runs efficiently, and our servers also have powerful GPUs to help the model perform complex calculations quickly.</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55968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B95BD-C3C1-D191-159F-19EA8454E9CC}"/>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Non-Functional Requirement</a:t>
            </a:r>
            <a:endParaRPr lang="en-US" sz="2400" dirty="0">
              <a:solidFill>
                <a:schemeClr val="tx2"/>
              </a:solidFill>
              <a:latin typeface="Rajdhani" panose="020B0604020202020204" charset="0"/>
              <a:cs typeface="Rajdhani" panose="020B0604020202020204" charset="0"/>
            </a:endParaRPr>
          </a:p>
        </p:txBody>
      </p:sp>
      <p:sp>
        <p:nvSpPr>
          <p:cNvPr id="10" name="Title 1">
            <a:extLst>
              <a:ext uri="{FF2B5EF4-FFF2-40B4-BE49-F238E27FC236}">
                <a16:creationId xmlns:a16="http://schemas.microsoft.com/office/drawing/2014/main" id="{8E3991E2-89AC-0FFD-B8BA-4ECF6D5359EF}"/>
              </a:ext>
            </a:extLst>
          </p:cNvPr>
          <p:cNvSpPr txBox="1">
            <a:spLocks/>
          </p:cNvSpPr>
          <p:nvPr/>
        </p:nvSpPr>
        <p:spPr>
          <a:xfrm>
            <a:off x="0" y="976785"/>
            <a:ext cx="9144000" cy="592455"/>
          </a:xfrm>
          <a:prstGeom prst="rect">
            <a:avLst/>
          </a:prstGeom>
          <a:solidFill>
            <a:schemeClr val="tx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algn="l" fontAlgn="b"/>
            <a:r>
              <a:rPr lang="en-US" sz="3200" dirty="0">
                <a:solidFill>
                  <a:schemeClr val="accent4">
                    <a:lumMod val="10000"/>
                  </a:schemeClr>
                </a:solidFill>
                <a:latin typeface="Rajdhani" panose="020B0604020202020204" charset="0"/>
                <a:cs typeface="Rajdhani" panose="020B0604020202020204" charset="0"/>
              </a:rPr>
              <a:t>Evolution qualities</a:t>
            </a:r>
            <a:endParaRPr lang="en-US" sz="2400" dirty="0">
              <a:solidFill>
                <a:schemeClr val="accent4">
                  <a:lumMod val="10000"/>
                </a:schemeClr>
              </a:solidFill>
              <a:latin typeface="Rajdhani" panose="020B0604020202020204" charset="0"/>
              <a:cs typeface="Rajdhani" panose="020B0604020202020204" charset="0"/>
            </a:endParaRPr>
          </a:p>
        </p:txBody>
      </p:sp>
      <p:graphicFrame>
        <p:nvGraphicFramePr>
          <p:cNvPr id="3" name="Table 3">
            <a:extLst>
              <a:ext uri="{FF2B5EF4-FFF2-40B4-BE49-F238E27FC236}">
                <a16:creationId xmlns:a16="http://schemas.microsoft.com/office/drawing/2014/main" id="{37A5F4A9-6999-50FE-C163-5E74F17A3DDE}"/>
              </a:ext>
            </a:extLst>
          </p:cNvPr>
          <p:cNvGraphicFramePr/>
          <p:nvPr>
            <p:extLst>
              <p:ext uri="{D42A27DB-BD31-4B8C-83A1-F6EECF244321}">
                <p14:modId xmlns:p14="http://schemas.microsoft.com/office/powerpoint/2010/main" val="550428726"/>
              </p:ext>
            </p:extLst>
          </p:nvPr>
        </p:nvGraphicFramePr>
        <p:xfrm>
          <a:off x="189914" y="1932934"/>
          <a:ext cx="8764172" cy="2568726"/>
        </p:xfrm>
        <a:graphic>
          <a:graphicData uri="http://schemas.openxmlformats.org/drawingml/2006/table">
            <a:tbl>
              <a:tblPr firstRow="1" firstCol="1">
                <a:tableStyleId>{5C22544A-7EE6-4342-B048-85BDC9FD1C3A}</a:tableStyleId>
              </a:tblPr>
              <a:tblGrid>
                <a:gridCol w="1308295">
                  <a:extLst>
                    <a:ext uri="{9D8B030D-6E8A-4147-A177-3AD203B41FA5}">
                      <a16:colId xmlns:a16="http://schemas.microsoft.com/office/drawing/2014/main" val="20000"/>
                    </a:ext>
                  </a:extLst>
                </a:gridCol>
                <a:gridCol w="7455877">
                  <a:extLst>
                    <a:ext uri="{9D8B030D-6E8A-4147-A177-3AD203B41FA5}">
                      <a16:colId xmlns:a16="http://schemas.microsoft.com/office/drawing/2014/main" val="20001"/>
                    </a:ext>
                  </a:extLst>
                </a:gridCol>
              </a:tblGrid>
              <a:tr h="513747">
                <a:tc>
                  <a:txBody>
                    <a:bodyPr/>
                    <a:lstStyle/>
                    <a:p>
                      <a:pPr algn="ctr">
                        <a:defRPr sz="1800"/>
                      </a:pPr>
                      <a:r>
                        <a:rPr sz="1600" b="1">
                          <a:solidFill>
                            <a:schemeClr val="accent2"/>
                          </a:solidFill>
                          <a:latin typeface="Rajdhani" panose="020B0604020202020204" charset="0"/>
                          <a:cs typeface="Rajdhani" panose="020B0604020202020204" charset="0"/>
                        </a:rPr>
                        <a:t>NFR</a:t>
                      </a:r>
                    </a:p>
                  </a:txBody>
                  <a:tcPr anchor="ctr" horzOverflow="overflow"/>
                </a:tc>
                <a:tc>
                  <a:txBody>
                    <a:bodyPr/>
                    <a:lstStyle/>
                    <a:p>
                      <a:pPr algn="ctr">
                        <a:defRPr sz="1800"/>
                      </a:pPr>
                      <a:r>
                        <a:rPr sz="1600" b="1" dirty="0">
                          <a:solidFill>
                            <a:schemeClr val="accent2"/>
                          </a:solidFill>
                          <a:latin typeface="Rajdhani" panose="020B0604020202020204" charset="0"/>
                          <a:cs typeface="Rajdhani" panose="020B0604020202020204" charset="0"/>
                        </a:rPr>
                        <a:t>DESCRIPTION</a:t>
                      </a:r>
                    </a:p>
                  </a:txBody>
                  <a:tcPr anchor="ctr" horzOverflow="overflow"/>
                </a:tc>
                <a:extLst>
                  <a:ext uri="{0D108BD9-81ED-4DB2-BD59-A6C34878D82A}">
                    <a16:rowId xmlns:a16="http://schemas.microsoft.com/office/drawing/2014/main" val="10000"/>
                  </a:ext>
                </a:extLst>
              </a:tr>
              <a:tr h="684993">
                <a:tc>
                  <a:txBody>
                    <a:bodyPr/>
                    <a:lstStyle/>
                    <a:p>
                      <a:pPr algn="ctr">
                        <a:defRPr sz="1800"/>
                      </a:pPr>
                      <a:r>
                        <a:rPr sz="1200" b="1">
                          <a:solidFill>
                            <a:schemeClr val="tx2"/>
                          </a:solidFill>
                          <a:latin typeface="Rajdhani" panose="020B0604020202020204" charset="0"/>
                          <a:cs typeface="Rajdhani" panose="020B0604020202020204" charset="0"/>
                        </a:rPr>
                        <a:t>Testability </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We have a large portion of our dataset just for testing our ML model. And every time, we tweak our ML model, it is automatically tested using the test data.</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1"/>
                  </a:ext>
                </a:extLst>
              </a:tr>
              <a:tr h="684993">
                <a:tc>
                  <a:txBody>
                    <a:bodyPr/>
                    <a:lstStyle/>
                    <a:p>
                      <a:pPr algn="ctr">
                        <a:defRPr sz="1800"/>
                      </a:pPr>
                      <a:r>
                        <a:rPr sz="1200" b="1" dirty="0">
                          <a:solidFill>
                            <a:schemeClr val="tx2"/>
                          </a:solidFill>
                          <a:latin typeface="Rajdhani" panose="020B0604020202020204" charset="0"/>
                          <a:cs typeface="Rajdhani" panose="020B0604020202020204" charset="0"/>
                        </a:rPr>
                        <a:t>Maintainability</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We ensure that all of the code uses meaningful variable and function names. And the code uses comments to explain important variables, functions and classes.</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2"/>
                  </a:ext>
                </a:extLst>
              </a:tr>
              <a:tr h="684993">
                <a:tc>
                  <a:txBody>
                    <a:bodyPr/>
                    <a:lstStyle/>
                    <a:p>
                      <a:pPr algn="ctr">
                        <a:defRPr sz="1800"/>
                      </a:pPr>
                      <a:r>
                        <a:rPr sz="1200" b="1" dirty="0">
                          <a:solidFill>
                            <a:schemeClr val="tx2"/>
                          </a:solidFill>
                          <a:latin typeface="Rajdhani" panose="020B0604020202020204" charset="0"/>
                          <a:cs typeface="Rajdhani" panose="020B0604020202020204" charset="0"/>
                        </a:rPr>
                        <a:t>Scalability</a:t>
                      </a:r>
                    </a:p>
                  </a:txBody>
                  <a:tcPr anchor="ctr" horzOverflow="overflow"/>
                </a:tc>
                <a:tc>
                  <a:txBody>
                    <a:bodyPr/>
                    <a:lstStyle/>
                    <a:p>
                      <a:pPr algn="l">
                        <a:defRPr sz="1800"/>
                      </a:pPr>
                      <a:r>
                        <a:rPr sz="1200" b="1" dirty="0">
                          <a:solidFill>
                            <a:schemeClr val="accent1"/>
                          </a:solidFill>
                          <a:latin typeface="Rajdhani" panose="020B0604020202020204" charset="0"/>
                          <a:cs typeface="Rajdhani" panose="020B0604020202020204" charset="0"/>
                          <a:sym typeface="Rajdhani"/>
                        </a:rPr>
                        <a:t>Phisher.AI is a scalable service, and so it will continue to help the growing number of users to defend against phishing attacks.</a:t>
                      </a:r>
                      <a:endParaRPr sz="1200" b="1" dirty="0">
                        <a:solidFill>
                          <a:schemeClr val="accent1"/>
                        </a:solidFill>
                        <a:latin typeface="Rajdhani" panose="020B0604020202020204" charset="0"/>
                        <a:ea typeface="Rajdhani"/>
                        <a:cs typeface="Rajdhani" panose="020B0604020202020204" charset="0"/>
                        <a:sym typeface="Rajdhani"/>
                      </a:endParaRPr>
                    </a:p>
                  </a:txBody>
                  <a:tcPr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337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50C8E3-593A-8D04-41E0-F999BFDA3242}"/>
              </a:ext>
            </a:extLst>
          </p:cNvPr>
          <p:cNvSpPr>
            <a:spLocks noGrp="1"/>
          </p:cNvSpPr>
          <p:nvPr>
            <p:ph type="title"/>
          </p:nvPr>
        </p:nvSpPr>
        <p:spPr>
          <a:xfrm>
            <a:off x="0" y="267467"/>
            <a:ext cx="9144000" cy="572700"/>
          </a:xfrm>
          <a:ln>
            <a:noFill/>
          </a:ln>
        </p:spPr>
        <p:txBody>
          <a:bodyPr/>
          <a:lstStyle/>
          <a:p>
            <a:r>
              <a:rPr lang="en-US" dirty="0"/>
              <a:t>Introduction</a:t>
            </a:r>
          </a:p>
        </p:txBody>
      </p:sp>
      <p:sp>
        <p:nvSpPr>
          <p:cNvPr id="7" name="TextBox 6">
            <a:extLst>
              <a:ext uri="{FF2B5EF4-FFF2-40B4-BE49-F238E27FC236}">
                <a16:creationId xmlns:a16="http://schemas.microsoft.com/office/drawing/2014/main" id="{257F3C33-A620-7AD2-FD76-BC5B08DB9584}"/>
              </a:ext>
            </a:extLst>
          </p:cNvPr>
          <p:cNvSpPr txBox="1"/>
          <p:nvPr/>
        </p:nvSpPr>
        <p:spPr>
          <a:xfrm>
            <a:off x="717377" y="1709975"/>
            <a:ext cx="7709245" cy="1723549"/>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pPr lvl="2">
              <a:buClr>
                <a:schemeClr val="accent4"/>
              </a:buClr>
            </a:pPr>
            <a:r>
              <a:rPr lang="en-US" sz="1600" dirty="0">
                <a:solidFill>
                  <a:srgbClr val="FFFFFF"/>
                </a:solidFill>
                <a:latin typeface="Rajdhani" panose="020B0604020202020204" charset="0"/>
                <a:ea typeface="+mn-lt"/>
                <a:cs typeface="Rajdhani" panose="020B0604020202020204" charset="0"/>
              </a:rPr>
              <a:t> </a:t>
            </a:r>
          </a:p>
          <a:p>
            <a:pPr lvl="2" algn="ctr">
              <a:buClr>
                <a:schemeClr val="accent4"/>
              </a:buClr>
            </a:pPr>
            <a:r>
              <a:rPr lang="en-US" sz="1800" dirty="0">
                <a:solidFill>
                  <a:srgbClr val="FFFFFF"/>
                </a:solidFill>
                <a:latin typeface="Rajdhani" panose="020B0604020202020204" charset="0"/>
                <a:ea typeface="+mn-lt"/>
                <a:cs typeface="Rajdhani" panose="020B0604020202020204" charset="0"/>
              </a:rPr>
              <a:t> The increase in internet use has shifted people to </a:t>
            </a:r>
            <a:r>
              <a:rPr lang="en-US" sz="1800" b="1" dirty="0">
                <a:solidFill>
                  <a:srgbClr val="FFFFFF"/>
                </a:solidFill>
                <a:latin typeface="Rajdhani" panose="020B0604020202020204" charset="0"/>
                <a:ea typeface="+mn-lt"/>
                <a:cs typeface="Rajdhani" panose="020B0604020202020204" charset="0"/>
              </a:rPr>
              <a:t>send data through online platforms </a:t>
            </a:r>
            <a:r>
              <a:rPr lang="en-US" sz="1800" dirty="0">
                <a:solidFill>
                  <a:srgbClr val="FFFFFF"/>
                </a:solidFill>
                <a:latin typeface="Rajdhani" panose="020B0604020202020204" charset="0"/>
                <a:ea typeface="+mn-lt"/>
                <a:cs typeface="Rajdhani" panose="020B0604020202020204" charset="0"/>
              </a:rPr>
              <a:t>and communicate on social media platforms. Whenever the internet is involved, there is the involvement of threats. The most </a:t>
            </a:r>
            <a:r>
              <a:rPr lang="en-US" sz="1800" b="1" dirty="0">
                <a:solidFill>
                  <a:srgbClr val="FFFFFF"/>
                </a:solidFill>
                <a:latin typeface="Rajdhani" panose="020B0604020202020204" charset="0"/>
                <a:ea typeface="+mn-lt"/>
                <a:cs typeface="Rajdhani" panose="020B0604020202020204" charset="0"/>
              </a:rPr>
              <a:t>common threat </a:t>
            </a:r>
            <a:r>
              <a:rPr lang="en-US" sz="1800" dirty="0">
                <a:solidFill>
                  <a:srgbClr val="FFFFFF"/>
                </a:solidFill>
                <a:latin typeface="Rajdhani" panose="020B0604020202020204" charset="0"/>
                <a:ea typeface="+mn-lt"/>
                <a:cs typeface="Rajdhani" panose="020B0604020202020204" charset="0"/>
              </a:rPr>
              <a:t>is </a:t>
            </a:r>
            <a:r>
              <a:rPr lang="en-US" sz="1800" b="1" dirty="0">
                <a:solidFill>
                  <a:srgbClr val="FFFFFF"/>
                </a:solidFill>
                <a:latin typeface="Rajdhani" panose="020B0604020202020204" charset="0"/>
                <a:ea typeface="+mn-lt"/>
                <a:cs typeface="Rajdhani" panose="020B0604020202020204" charset="0"/>
              </a:rPr>
              <a:t>phishing</a:t>
            </a:r>
            <a:r>
              <a:rPr lang="en-US" sz="1800" dirty="0">
                <a:solidFill>
                  <a:srgbClr val="FFFFFF"/>
                </a:solidFill>
                <a:latin typeface="Rajdhani" panose="020B0604020202020204" charset="0"/>
                <a:ea typeface="+mn-lt"/>
                <a:cs typeface="Rajdhani" panose="020B0604020202020204" charset="0"/>
              </a:rPr>
              <a:t>, which has caused </a:t>
            </a:r>
            <a:r>
              <a:rPr lang="en-US" sz="1800" b="1" dirty="0">
                <a:solidFill>
                  <a:srgbClr val="FFFFFF"/>
                </a:solidFill>
                <a:latin typeface="Rajdhani" panose="020B0604020202020204" charset="0"/>
                <a:ea typeface="+mn-lt"/>
                <a:cs typeface="Rajdhani" panose="020B0604020202020204" charset="0"/>
              </a:rPr>
              <a:t>considerable losses </a:t>
            </a:r>
            <a:r>
              <a:rPr lang="en-US" sz="1800" dirty="0">
                <a:solidFill>
                  <a:srgbClr val="FFFFFF"/>
                </a:solidFill>
                <a:latin typeface="Rajdhani" panose="020B0604020202020204" charset="0"/>
                <a:ea typeface="+mn-lt"/>
                <a:cs typeface="Rajdhani" panose="020B0604020202020204" charset="0"/>
              </a:rPr>
              <a:t>to individuals and large companies.</a:t>
            </a:r>
            <a:endParaRPr lang="en-US" sz="1600" dirty="0">
              <a:solidFill>
                <a:srgbClr val="FFFFFF"/>
              </a:solidFill>
              <a:latin typeface="Rajdhani" panose="020B0604020202020204" charset="0"/>
              <a:ea typeface="+mn-lt"/>
              <a:cs typeface="Rajdhani" panose="020B0604020202020204" charset="0"/>
            </a:endParaRPr>
          </a:p>
        </p:txBody>
      </p:sp>
    </p:spTree>
    <p:extLst>
      <p:ext uri="{BB962C8B-B14F-4D97-AF65-F5344CB8AC3E}">
        <p14:creationId xmlns:p14="http://schemas.microsoft.com/office/powerpoint/2010/main" val="3956964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29D77A43-5A81-5596-470C-0BC1110E674C}"/>
              </a:ext>
            </a:extLst>
          </p:cNvPr>
          <p:cNvPicPr>
            <a:picLocks noChangeAspect="1"/>
          </p:cNvPicPr>
          <p:nvPr/>
        </p:nvPicPr>
        <p:blipFill>
          <a:blip r:embed="rId2"/>
          <a:stretch>
            <a:fillRect/>
          </a:stretch>
        </p:blipFill>
        <p:spPr>
          <a:xfrm>
            <a:off x="0" y="0"/>
            <a:ext cx="9144000" cy="5143500"/>
          </a:xfrm>
          <a:prstGeom prst="rect">
            <a:avLst/>
          </a:prstGeom>
        </p:spPr>
      </p:pic>
      <p:sp>
        <p:nvSpPr>
          <p:cNvPr id="5" name="Title 1">
            <a:extLst>
              <a:ext uri="{FF2B5EF4-FFF2-40B4-BE49-F238E27FC236}">
                <a16:creationId xmlns:a16="http://schemas.microsoft.com/office/drawing/2014/main" id="{E51FC6FC-C93D-3474-FA9E-CE2045519657}"/>
              </a:ext>
            </a:extLst>
          </p:cNvPr>
          <p:cNvSpPr txBox="1">
            <a:spLocks/>
          </p:cNvSpPr>
          <p:nvPr/>
        </p:nvSpPr>
        <p:spPr>
          <a:xfrm>
            <a:off x="0" y="85831"/>
            <a:ext cx="9144000" cy="592455"/>
          </a:xfrm>
          <a:prstGeom prst="rect">
            <a:avLst/>
          </a:prstGeom>
          <a:solidFill>
            <a:schemeClr val="accent4">
              <a:lumMod val="1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pPr fontAlgn="b"/>
            <a:r>
              <a:rPr lang="en-US" sz="3200" dirty="0">
                <a:solidFill>
                  <a:schemeClr val="tx2"/>
                </a:solidFill>
                <a:latin typeface="Rajdhani" panose="020B0604020202020204" charset="0"/>
                <a:cs typeface="Rajdhani" panose="020B0604020202020204" charset="0"/>
              </a:rPr>
              <a:t>USER INTERFACE (EXTENSION)</a:t>
            </a:r>
            <a:endParaRPr lang="en-US" sz="2400" dirty="0">
              <a:solidFill>
                <a:schemeClr val="tx2"/>
              </a:solidFill>
              <a:latin typeface="Rajdhani" panose="020B0604020202020204" charset="0"/>
              <a:cs typeface="Rajdhani" panose="020B0604020202020204" charset="0"/>
            </a:endParaRPr>
          </a:p>
        </p:txBody>
      </p:sp>
      <p:grpSp>
        <p:nvGrpSpPr>
          <p:cNvPr id="10" name="Group 9">
            <a:extLst>
              <a:ext uri="{FF2B5EF4-FFF2-40B4-BE49-F238E27FC236}">
                <a16:creationId xmlns:a16="http://schemas.microsoft.com/office/drawing/2014/main" id="{EA1074B1-5155-542D-FA2A-3CFDC93C2862}"/>
              </a:ext>
            </a:extLst>
          </p:cNvPr>
          <p:cNvGrpSpPr/>
          <p:nvPr/>
        </p:nvGrpSpPr>
        <p:grpSpPr>
          <a:xfrm>
            <a:off x="7422785" y="1090025"/>
            <a:ext cx="471240" cy="138600"/>
            <a:chOff x="7422785" y="1090025"/>
            <a:chExt cx="471240" cy="13860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8DDCB82C-088E-10D4-8E57-F8219A8B72F4}"/>
                    </a:ext>
                  </a:extLst>
                </p14:cNvPr>
                <p14:cNvContentPartPr/>
                <p14:nvPr/>
              </p14:nvContentPartPr>
              <p14:xfrm>
                <a:off x="7427465" y="1117385"/>
                <a:ext cx="466560" cy="111240"/>
              </p14:xfrm>
            </p:contentPart>
          </mc:Choice>
          <mc:Fallback xmlns="">
            <p:pic>
              <p:nvPicPr>
                <p:cNvPr id="8" name="Ink 7">
                  <a:extLst>
                    <a:ext uri="{FF2B5EF4-FFF2-40B4-BE49-F238E27FC236}">
                      <a16:creationId xmlns:a16="http://schemas.microsoft.com/office/drawing/2014/main" id="{8DDCB82C-088E-10D4-8E57-F8219A8B72F4}"/>
                    </a:ext>
                  </a:extLst>
                </p:cNvPr>
                <p:cNvPicPr/>
                <p:nvPr/>
              </p:nvPicPr>
              <p:blipFill>
                <a:blip r:embed="rId4"/>
                <a:stretch>
                  <a:fillRect/>
                </a:stretch>
              </p:blipFill>
              <p:spPr>
                <a:xfrm>
                  <a:off x="7418465" y="1108385"/>
                  <a:ext cx="4842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0FDB5E56-763D-075B-E53B-08B62F89ACF6}"/>
                    </a:ext>
                  </a:extLst>
                </p14:cNvPr>
                <p14:cNvContentPartPr/>
                <p14:nvPr/>
              </p14:nvContentPartPr>
              <p14:xfrm>
                <a:off x="7422785" y="1090025"/>
                <a:ext cx="43560" cy="109080"/>
              </p14:xfrm>
            </p:contentPart>
          </mc:Choice>
          <mc:Fallback xmlns="">
            <p:pic>
              <p:nvPicPr>
                <p:cNvPr id="9" name="Ink 8">
                  <a:extLst>
                    <a:ext uri="{FF2B5EF4-FFF2-40B4-BE49-F238E27FC236}">
                      <a16:creationId xmlns:a16="http://schemas.microsoft.com/office/drawing/2014/main" id="{0FDB5E56-763D-075B-E53B-08B62F89ACF6}"/>
                    </a:ext>
                  </a:extLst>
                </p:cNvPr>
                <p:cNvPicPr/>
                <p:nvPr/>
              </p:nvPicPr>
              <p:blipFill>
                <a:blip r:embed="rId6"/>
                <a:stretch>
                  <a:fillRect/>
                </a:stretch>
              </p:blipFill>
              <p:spPr>
                <a:xfrm>
                  <a:off x="7413785" y="1081025"/>
                  <a:ext cx="61200" cy="126720"/>
                </a:xfrm>
                <a:prstGeom prst="rect">
                  <a:avLst/>
                </a:prstGeom>
              </p:spPr>
            </p:pic>
          </mc:Fallback>
        </mc:AlternateContent>
      </p:grpSp>
      <p:sp>
        <p:nvSpPr>
          <p:cNvPr id="11" name="TextBox 10">
            <a:extLst>
              <a:ext uri="{FF2B5EF4-FFF2-40B4-BE49-F238E27FC236}">
                <a16:creationId xmlns:a16="http://schemas.microsoft.com/office/drawing/2014/main" id="{35824133-BA16-FF16-B610-5DDDA5D48850}"/>
              </a:ext>
            </a:extLst>
          </p:cNvPr>
          <p:cNvSpPr txBox="1"/>
          <p:nvPr/>
        </p:nvSpPr>
        <p:spPr>
          <a:xfrm>
            <a:off x="7782408" y="1199105"/>
            <a:ext cx="1082348" cy="276999"/>
          </a:xfrm>
          <a:prstGeom prst="rect">
            <a:avLst/>
          </a:prstGeom>
          <a:noFill/>
        </p:spPr>
        <p:txBody>
          <a:bodyPr wrap="none" rtlCol="0">
            <a:spAutoFit/>
          </a:bodyPr>
          <a:lstStyle/>
          <a:p>
            <a:r>
              <a:rPr lang="en-US" sz="1200" b="1" dirty="0" err="1">
                <a:solidFill>
                  <a:schemeClr val="tx2"/>
                </a:solidFill>
                <a:latin typeface="Rajdhani" panose="020B0604020202020204" charset="0"/>
                <a:cs typeface="Rajdhani" panose="020B0604020202020204" charset="0"/>
              </a:rPr>
              <a:t>PhisherAI</a:t>
            </a:r>
            <a:r>
              <a:rPr lang="en-US" sz="1200" b="1" dirty="0">
                <a:solidFill>
                  <a:schemeClr val="tx2"/>
                </a:solidFill>
                <a:latin typeface="Rajdhani" panose="020B0604020202020204" charset="0"/>
                <a:cs typeface="Rajdhani" panose="020B0604020202020204" charset="0"/>
              </a:rPr>
              <a:t> icon</a:t>
            </a:r>
            <a:endParaRPr lang="en-PK" sz="1200" b="1" dirty="0">
              <a:solidFill>
                <a:schemeClr val="tx2"/>
              </a:solidFill>
              <a:latin typeface="Rajdhani" panose="020B0604020202020204" charset="0"/>
              <a:cs typeface="Rajdhani" panose="020B0604020202020204" charset="0"/>
            </a:endParaRPr>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009828D7-81AD-0EBE-F411-46AB7EC7AD4E}"/>
                  </a:ext>
                </a:extLst>
              </p14:cNvPr>
              <p14:cNvContentPartPr/>
              <p14:nvPr/>
            </p14:nvContentPartPr>
            <p14:xfrm>
              <a:off x="5535305" y="2440385"/>
              <a:ext cx="351720" cy="99000"/>
            </p14:xfrm>
          </p:contentPart>
        </mc:Choice>
        <mc:Fallback xmlns="">
          <p:pic>
            <p:nvPicPr>
              <p:cNvPr id="17" name="Ink 16">
                <a:extLst>
                  <a:ext uri="{FF2B5EF4-FFF2-40B4-BE49-F238E27FC236}">
                    <a16:creationId xmlns:a16="http://schemas.microsoft.com/office/drawing/2014/main" id="{009828D7-81AD-0EBE-F411-46AB7EC7AD4E}"/>
                  </a:ext>
                </a:extLst>
              </p:cNvPr>
              <p:cNvPicPr/>
              <p:nvPr/>
            </p:nvPicPr>
            <p:blipFill>
              <a:blip r:embed="rId8"/>
              <a:stretch>
                <a:fillRect/>
              </a:stretch>
            </p:blipFill>
            <p:spPr>
              <a:xfrm>
                <a:off x="5526305" y="2431745"/>
                <a:ext cx="369360" cy="116640"/>
              </a:xfrm>
              <a:prstGeom prst="rect">
                <a:avLst/>
              </a:prstGeom>
            </p:spPr>
          </p:pic>
        </mc:Fallback>
      </mc:AlternateContent>
      <p:grpSp>
        <p:nvGrpSpPr>
          <p:cNvPr id="23" name="Group 22">
            <a:extLst>
              <a:ext uri="{FF2B5EF4-FFF2-40B4-BE49-F238E27FC236}">
                <a16:creationId xmlns:a16="http://schemas.microsoft.com/office/drawing/2014/main" id="{8C00AA96-96EE-EA38-9CC1-08CE681B3CE8}"/>
              </a:ext>
            </a:extLst>
          </p:cNvPr>
          <p:cNvGrpSpPr/>
          <p:nvPr/>
        </p:nvGrpSpPr>
        <p:grpSpPr>
          <a:xfrm>
            <a:off x="5823665" y="2489705"/>
            <a:ext cx="49680" cy="92160"/>
            <a:chOff x="5823665" y="2489705"/>
            <a:chExt cx="49680" cy="92160"/>
          </a:xfrm>
        </p:grpSpPr>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C3F541BF-6E49-30BD-04D3-83EAA8019866}"/>
                    </a:ext>
                  </a:extLst>
                </p14:cNvPr>
                <p14:cNvContentPartPr/>
                <p14:nvPr/>
              </p14:nvContentPartPr>
              <p14:xfrm>
                <a:off x="5823665" y="2489705"/>
                <a:ext cx="40680" cy="13680"/>
              </p14:xfrm>
            </p:contentPart>
          </mc:Choice>
          <mc:Fallback xmlns="">
            <p:pic>
              <p:nvPicPr>
                <p:cNvPr id="20" name="Ink 19">
                  <a:extLst>
                    <a:ext uri="{FF2B5EF4-FFF2-40B4-BE49-F238E27FC236}">
                      <a16:creationId xmlns:a16="http://schemas.microsoft.com/office/drawing/2014/main" id="{C3F541BF-6E49-30BD-04D3-83EAA8019866}"/>
                    </a:ext>
                  </a:extLst>
                </p:cNvPr>
                <p:cNvPicPr/>
                <p:nvPr/>
              </p:nvPicPr>
              <p:blipFill>
                <a:blip r:embed="rId10"/>
                <a:stretch>
                  <a:fillRect/>
                </a:stretch>
              </p:blipFill>
              <p:spPr>
                <a:xfrm>
                  <a:off x="5815025" y="2480705"/>
                  <a:ext cx="58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2EAB80B9-7A14-3930-4ABA-9A0ABCFCEF57}"/>
                    </a:ext>
                  </a:extLst>
                </p14:cNvPr>
                <p14:cNvContentPartPr/>
                <p14:nvPr/>
              </p14:nvContentPartPr>
              <p14:xfrm>
                <a:off x="5845625" y="2503745"/>
                <a:ext cx="27720" cy="78120"/>
              </p14:xfrm>
            </p:contentPart>
          </mc:Choice>
          <mc:Fallback xmlns="">
            <p:pic>
              <p:nvPicPr>
                <p:cNvPr id="22" name="Ink 21">
                  <a:extLst>
                    <a:ext uri="{FF2B5EF4-FFF2-40B4-BE49-F238E27FC236}">
                      <a16:creationId xmlns:a16="http://schemas.microsoft.com/office/drawing/2014/main" id="{2EAB80B9-7A14-3930-4ABA-9A0ABCFCEF57}"/>
                    </a:ext>
                  </a:extLst>
                </p:cNvPr>
                <p:cNvPicPr/>
                <p:nvPr/>
              </p:nvPicPr>
              <p:blipFill>
                <a:blip r:embed="rId12"/>
                <a:stretch>
                  <a:fillRect/>
                </a:stretch>
              </p:blipFill>
              <p:spPr>
                <a:xfrm>
                  <a:off x="5836625" y="2494745"/>
                  <a:ext cx="45360" cy="95760"/>
                </a:xfrm>
                <a:prstGeom prst="rect">
                  <a:avLst/>
                </a:prstGeom>
              </p:spPr>
            </p:pic>
          </mc:Fallback>
        </mc:AlternateContent>
      </p:grpSp>
      <p:sp>
        <p:nvSpPr>
          <p:cNvPr id="24" name="TextBox 23">
            <a:extLst>
              <a:ext uri="{FF2B5EF4-FFF2-40B4-BE49-F238E27FC236}">
                <a16:creationId xmlns:a16="http://schemas.microsoft.com/office/drawing/2014/main" id="{F94E14D3-5BE3-E39A-A12F-BAE2786B4711}"/>
              </a:ext>
            </a:extLst>
          </p:cNvPr>
          <p:cNvSpPr txBox="1"/>
          <p:nvPr/>
        </p:nvSpPr>
        <p:spPr>
          <a:xfrm>
            <a:off x="5144011" y="2213363"/>
            <a:ext cx="782587" cy="261610"/>
          </a:xfrm>
          <a:prstGeom prst="rect">
            <a:avLst/>
          </a:prstGeom>
          <a:noFill/>
        </p:spPr>
        <p:txBody>
          <a:bodyPr wrap="square" rtlCol="0">
            <a:spAutoFit/>
          </a:bodyPr>
          <a:lstStyle/>
          <a:p>
            <a:r>
              <a:rPr lang="en-US" sz="1050" b="1" dirty="0">
                <a:solidFill>
                  <a:schemeClr val="tx2"/>
                </a:solidFill>
                <a:latin typeface="Rajdhani" panose="020B0604020202020204" charset="0"/>
                <a:cs typeface="Rajdhani" panose="020B0604020202020204" charset="0"/>
              </a:rPr>
              <a:t>Results</a:t>
            </a:r>
            <a:endParaRPr lang="en-PK" b="1" dirty="0">
              <a:solidFill>
                <a:schemeClr val="tx2"/>
              </a:solidFill>
              <a:latin typeface="Rajdhani" panose="020B0604020202020204" charset="0"/>
              <a:cs typeface="Rajdhani" panose="020B0604020202020204" charset="0"/>
            </a:endParaRPr>
          </a:p>
        </p:txBody>
      </p:sp>
      <p:sp>
        <p:nvSpPr>
          <p:cNvPr id="2" name="TextBox 1">
            <a:extLst>
              <a:ext uri="{FF2B5EF4-FFF2-40B4-BE49-F238E27FC236}">
                <a16:creationId xmlns:a16="http://schemas.microsoft.com/office/drawing/2014/main" id="{1CB0873B-8391-CAA8-5F58-D9BC74C40584}"/>
              </a:ext>
            </a:extLst>
          </p:cNvPr>
          <p:cNvSpPr txBox="1"/>
          <p:nvPr/>
        </p:nvSpPr>
        <p:spPr>
          <a:xfrm>
            <a:off x="8175465" y="4949947"/>
            <a:ext cx="968535" cy="215444"/>
          </a:xfrm>
          <a:prstGeom prst="rect">
            <a:avLst/>
          </a:prstGeom>
          <a:noFill/>
        </p:spPr>
        <p:txBody>
          <a:bodyPr wrap="none" rtlCol="0">
            <a:spAutoFit/>
          </a:bodyPr>
          <a:lstStyle/>
          <a:p>
            <a:r>
              <a:rPr lang="en-US" sz="800" dirty="0">
                <a:solidFill>
                  <a:schemeClr val="tx2"/>
                </a:solidFill>
                <a:latin typeface="Rajdhani" panose="020B0604020202020204" charset="0"/>
                <a:cs typeface="Rajdhani" panose="020B0604020202020204" charset="0"/>
              </a:rPr>
              <a:t>Subject to change*</a:t>
            </a:r>
            <a:endParaRPr lang="en-PK" sz="800"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826004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7EDA-1AB3-71E6-ECCF-DEE18908052D}"/>
              </a:ext>
            </a:extLst>
          </p:cNvPr>
          <p:cNvSpPr>
            <a:spLocks noGrp="1"/>
          </p:cNvSpPr>
          <p:nvPr>
            <p:ph type="title"/>
          </p:nvPr>
        </p:nvSpPr>
        <p:spPr/>
        <p:txBody>
          <a:bodyPr/>
          <a:lstStyle/>
          <a:p>
            <a:r>
              <a:rPr lang="en-US" sz="4800" u="none" strike="noStrike" dirty="0">
                <a:effectLst/>
              </a:rPr>
              <a:t>SYSTEM ARCHITECTURE</a:t>
            </a:r>
            <a:endParaRPr lang="en-PK" sz="4800" dirty="0"/>
          </a:p>
        </p:txBody>
      </p:sp>
    </p:spTree>
    <p:extLst>
      <p:ext uri="{BB962C8B-B14F-4D97-AF65-F5344CB8AC3E}">
        <p14:creationId xmlns:p14="http://schemas.microsoft.com/office/powerpoint/2010/main" val="229565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E97417D-BAA8-2EC1-AB2F-74F31BA1520E}"/>
              </a:ext>
            </a:extLst>
          </p:cNvPr>
          <p:cNvSpPr>
            <a:spLocks noGrp="1"/>
          </p:cNvSpPr>
          <p:nvPr>
            <p:ph type="title" idx="6"/>
          </p:nvPr>
        </p:nvSpPr>
        <p:spPr>
          <a:xfrm>
            <a:off x="-1" y="509825"/>
            <a:ext cx="9144001" cy="572700"/>
          </a:xfrm>
          <a:solidFill>
            <a:schemeClr val="accent1"/>
          </a:solidFill>
        </p:spPr>
        <p:txBody>
          <a:bodyPr/>
          <a:lstStyle/>
          <a:p>
            <a:r>
              <a:rPr lang="en-US" dirty="0"/>
              <a:t>INPUT</a:t>
            </a:r>
            <a:endParaRPr lang="en-PK" dirty="0"/>
          </a:p>
        </p:txBody>
      </p:sp>
      <p:pic>
        <p:nvPicPr>
          <p:cNvPr id="10" name="Picture 9" descr="A picture containing night sky&#10;&#10;Description automatically generated">
            <a:extLst>
              <a:ext uri="{FF2B5EF4-FFF2-40B4-BE49-F238E27FC236}">
                <a16:creationId xmlns:a16="http://schemas.microsoft.com/office/drawing/2014/main" id="{10FE1220-1A9E-625B-873B-CD00649431CD}"/>
              </a:ext>
            </a:extLst>
          </p:cNvPr>
          <p:cNvPicPr>
            <a:picLocks noChangeAspect="1"/>
          </p:cNvPicPr>
          <p:nvPr/>
        </p:nvPicPr>
        <p:blipFill>
          <a:blip r:embed="rId2"/>
          <a:stretch>
            <a:fillRect/>
          </a:stretch>
        </p:blipFill>
        <p:spPr>
          <a:xfrm>
            <a:off x="4698609" y="1197523"/>
            <a:ext cx="3977717" cy="3112595"/>
          </a:xfrm>
          <a:prstGeom prst="rect">
            <a:avLst/>
          </a:prstGeom>
          <a:solidFill>
            <a:srgbClr val="FFFDF5"/>
          </a:solidFill>
        </p:spPr>
      </p:pic>
      <p:sp>
        <p:nvSpPr>
          <p:cNvPr id="15" name="Rectangle: Rounded Corners 14">
            <a:extLst>
              <a:ext uri="{FF2B5EF4-FFF2-40B4-BE49-F238E27FC236}">
                <a16:creationId xmlns:a16="http://schemas.microsoft.com/office/drawing/2014/main" id="{1AE22A3A-04EE-B4DC-3A8E-4343AE0FA185}"/>
              </a:ext>
            </a:extLst>
          </p:cNvPr>
          <p:cNvSpPr/>
          <p:nvPr/>
        </p:nvSpPr>
        <p:spPr>
          <a:xfrm>
            <a:off x="1012874" y="1584523"/>
            <a:ext cx="3327010" cy="473036"/>
          </a:xfrm>
          <a:prstGeom prst="roundRect">
            <a:avLst/>
          </a:prstGeom>
          <a:solidFill>
            <a:srgbClr val="FFFDF5">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accent4">
                    <a:lumMod val="10000"/>
                  </a:schemeClr>
                </a:solidFill>
                <a:latin typeface="Rajdhani" panose="020B0604020202020204" charset="0"/>
                <a:cs typeface="Rajdhani" panose="020B0604020202020204" charset="0"/>
              </a:rPr>
              <a:t>Email’s content is character wise encoded</a:t>
            </a:r>
          </a:p>
        </p:txBody>
      </p:sp>
      <p:sp>
        <p:nvSpPr>
          <p:cNvPr id="16" name="Rectangle: Rounded Corners 15">
            <a:extLst>
              <a:ext uri="{FF2B5EF4-FFF2-40B4-BE49-F238E27FC236}">
                <a16:creationId xmlns:a16="http://schemas.microsoft.com/office/drawing/2014/main" id="{F3935A4A-EB05-6D99-81FC-1486187B31A5}"/>
              </a:ext>
            </a:extLst>
          </p:cNvPr>
          <p:cNvSpPr/>
          <p:nvPr/>
        </p:nvSpPr>
        <p:spPr>
          <a:xfrm>
            <a:off x="907369" y="2559557"/>
            <a:ext cx="3538023" cy="175056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atin typeface="Rajdhani" panose="020B0604020202020204" charset="0"/>
                <a:cs typeface="Rajdhani" panose="020B0604020202020204" charset="0"/>
              </a:rPr>
              <a:t>chunks of </a:t>
            </a:r>
            <a:r>
              <a:rPr lang="en-US" sz="1800" b="1" dirty="0" err="1">
                <a:latin typeface="Rajdhani" panose="020B0604020202020204" charset="0"/>
                <a:cs typeface="Rajdhani" panose="020B0604020202020204" charset="0"/>
              </a:rPr>
              <a:t>X</a:t>
            </a:r>
            <a:r>
              <a:rPr lang="en-US" b="1" dirty="0" err="1">
                <a:latin typeface="Rajdhani" panose="020B0604020202020204" charset="0"/>
                <a:cs typeface="Rajdhani" panose="020B0604020202020204" charset="0"/>
              </a:rPr>
              <a:t>tn</a:t>
            </a:r>
            <a:r>
              <a:rPr lang="en-US" sz="1800" b="1" dirty="0">
                <a:latin typeface="Rajdhani" panose="020B0604020202020204" charset="0"/>
                <a:cs typeface="Rajdhani" panose="020B0604020202020204" charset="0"/>
              </a:rPr>
              <a:t> * 85</a:t>
            </a:r>
            <a:r>
              <a:rPr lang="en-US" sz="1800" dirty="0">
                <a:latin typeface="Rajdhani" panose="020B0604020202020204" charset="0"/>
                <a:cs typeface="Rajdhani" panose="020B0604020202020204" charset="0"/>
              </a:rPr>
              <a:t> acts as input to the CNN (CONVOLUTIONAL NEURAL NETWORK)</a:t>
            </a:r>
            <a:endParaRPr lang="en-PK" sz="1800" dirty="0">
              <a:latin typeface="Rajdhani" panose="020B0604020202020204" charset="0"/>
              <a:cs typeface="Rajdhani" panose="020B0604020202020204" charset="0"/>
            </a:endParaRPr>
          </a:p>
        </p:txBody>
      </p:sp>
      <p:sp>
        <p:nvSpPr>
          <p:cNvPr id="3" name="Rectangle: Rounded Corners 2">
            <a:extLst>
              <a:ext uri="{FF2B5EF4-FFF2-40B4-BE49-F238E27FC236}">
                <a16:creationId xmlns:a16="http://schemas.microsoft.com/office/drawing/2014/main" id="{F53AE6CA-F95E-5BBF-6D4A-C5E434E57B62}"/>
              </a:ext>
            </a:extLst>
          </p:cNvPr>
          <p:cNvSpPr/>
          <p:nvPr/>
        </p:nvSpPr>
        <p:spPr>
          <a:xfrm>
            <a:off x="4804117" y="4539728"/>
            <a:ext cx="3538023" cy="43719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800" dirty="0">
                <a:latin typeface="Rajdhani" panose="020B0604020202020204" charset="0"/>
                <a:cs typeface="Rajdhani" panose="020B0604020202020204" charset="0"/>
              </a:rPr>
              <a:t>Window slide (stride) = </a:t>
            </a:r>
            <a:r>
              <a:rPr lang="en-US" sz="1800" dirty="0" err="1">
                <a:latin typeface="Rajdhani" panose="020B0604020202020204" charset="0"/>
                <a:cs typeface="Rajdhani" panose="020B0604020202020204" charset="0"/>
              </a:rPr>
              <a:t>Xtn</a:t>
            </a:r>
            <a:endParaRPr lang="en-PK" sz="1800" dirty="0">
              <a:latin typeface="Rajdhani" panose="020B0604020202020204" charset="0"/>
              <a:cs typeface="Rajdhani" panose="020B0604020202020204" charset="0"/>
            </a:endParaRPr>
          </a:p>
        </p:txBody>
      </p:sp>
    </p:spTree>
    <p:extLst>
      <p:ext uri="{BB962C8B-B14F-4D97-AF65-F5344CB8AC3E}">
        <p14:creationId xmlns:p14="http://schemas.microsoft.com/office/powerpoint/2010/main" val="3951499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5A38C92-AD60-A8D4-57AE-CD0C9EBA9C4D}"/>
              </a:ext>
            </a:extLst>
          </p:cNvPr>
          <p:cNvSpPr txBox="1">
            <a:spLocks/>
          </p:cNvSpPr>
          <p:nvPr/>
        </p:nvSpPr>
        <p:spPr>
          <a:xfrm>
            <a:off x="-1" y="501698"/>
            <a:ext cx="9144001" cy="5727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dirty="0"/>
              <a:t>CNN (CONVOLUTION NEURAL NETWORK)</a:t>
            </a:r>
            <a:endParaRPr lang="en-PK" dirty="0"/>
          </a:p>
        </p:txBody>
      </p:sp>
      <p:sp>
        <p:nvSpPr>
          <p:cNvPr id="12" name="TextBox 11">
            <a:extLst>
              <a:ext uri="{FF2B5EF4-FFF2-40B4-BE49-F238E27FC236}">
                <a16:creationId xmlns:a16="http://schemas.microsoft.com/office/drawing/2014/main" id="{7A145695-869D-3151-EF1F-5E7A7400D86C}"/>
              </a:ext>
            </a:extLst>
          </p:cNvPr>
          <p:cNvSpPr txBox="1"/>
          <p:nvPr/>
        </p:nvSpPr>
        <p:spPr>
          <a:xfrm>
            <a:off x="4571999" y="4404836"/>
            <a:ext cx="4572000" cy="738664"/>
          </a:xfrm>
          <a:prstGeom prst="rect">
            <a:avLst/>
          </a:prstGeom>
          <a:noFill/>
        </p:spPr>
        <p:txBody>
          <a:bodyPr wrap="square">
            <a:spAutoFit/>
          </a:bodyPr>
          <a:lstStyle/>
          <a:p>
            <a:r>
              <a:rPr lang="en-US" dirty="0">
                <a:solidFill>
                  <a:schemeClr val="tx2"/>
                </a:solidFill>
                <a:latin typeface="Rajdhani" panose="020B0604020202020204" charset="0"/>
                <a:cs typeface="Rajdhani" panose="020B0604020202020204" charset="0"/>
              </a:rPr>
              <a:t>https://medium.com/@mayankverma05032001/binary-classification-using-convolution-neural-network-cnn-model-6e35cdf5bdbb</a:t>
            </a:r>
            <a:endParaRPr lang="en-PK" dirty="0">
              <a:solidFill>
                <a:schemeClr val="tx2"/>
              </a:solidFill>
              <a:latin typeface="Rajdhani" panose="020B0604020202020204" charset="0"/>
              <a:cs typeface="Rajdhani" panose="020B0604020202020204" charset="0"/>
            </a:endParaRPr>
          </a:p>
        </p:txBody>
      </p:sp>
      <p:pic>
        <p:nvPicPr>
          <p:cNvPr id="14" name="Picture 13" descr="Diagram&#10;&#10;Description automatically generated">
            <a:extLst>
              <a:ext uri="{FF2B5EF4-FFF2-40B4-BE49-F238E27FC236}">
                <a16:creationId xmlns:a16="http://schemas.microsoft.com/office/drawing/2014/main" id="{1E040D2F-4804-7A51-3A5B-3348D7EA89C2}"/>
              </a:ext>
            </a:extLst>
          </p:cNvPr>
          <p:cNvPicPr>
            <a:picLocks noChangeAspect="1"/>
          </p:cNvPicPr>
          <p:nvPr/>
        </p:nvPicPr>
        <p:blipFill>
          <a:blip r:embed="rId2"/>
          <a:stretch>
            <a:fillRect/>
          </a:stretch>
        </p:blipFill>
        <p:spPr>
          <a:xfrm>
            <a:off x="3953022" y="1932432"/>
            <a:ext cx="5080674" cy="2100012"/>
          </a:xfrm>
          <a:prstGeom prst="rect">
            <a:avLst/>
          </a:prstGeom>
        </p:spPr>
      </p:pic>
      <p:sp>
        <p:nvSpPr>
          <p:cNvPr id="15" name="Rectangle: Rounded Corners 14">
            <a:extLst>
              <a:ext uri="{FF2B5EF4-FFF2-40B4-BE49-F238E27FC236}">
                <a16:creationId xmlns:a16="http://schemas.microsoft.com/office/drawing/2014/main" id="{3B48AED9-9B7C-D8C5-5693-42FBFD82B4FF}"/>
              </a:ext>
            </a:extLst>
          </p:cNvPr>
          <p:cNvSpPr/>
          <p:nvPr/>
        </p:nvSpPr>
        <p:spPr>
          <a:xfrm>
            <a:off x="225082" y="1790201"/>
            <a:ext cx="3376246" cy="2384474"/>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b="1" dirty="0">
                <a:solidFill>
                  <a:schemeClr val="tx2"/>
                </a:solidFill>
                <a:latin typeface="Rajdhani" panose="020B0604020202020204" charset="0"/>
                <a:cs typeface="Rajdhani" panose="020B0604020202020204" charset="0"/>
              </a:rPr>
              <a:t>AT t1 :</a:t>
            </a:r>
            <a:r>
              <a:rPr lang="en-US" dirty="0">
                <a:solidFill>
                  <a:schemeClr val="tx2"/>
                </a:solidFill>
                <a:latin typeface="Rajdhani" panose="020B0604020202020204" charset="0"/>
                <a:cs typeface="Rajdhani" panose="020B0604020202020204" charset="0"/>
              </a:rPr>
              <a:t> </a:t>
            </a:r>
            <a:r>
              <a:rPr lang="en-US" b="1" dirty="0">
                <a:latin typeface="Rajdhani" panose="020B0604020202020204" charset="0"/>
                <a:cs typeface="Rajdhani" panose="020B0604020202020204" charset="0"/>
              </a:rPr>
              <a:t>Xt1 * 85 </a:t>
            </a:r>
            <a:r>
              <a:rPr lang="en-US" dirty="0">
                <a:latin typeface="Rajdhani" panose="020B0604020202020204" charset="0"/>
                <a:cs typeface="Rajdhani" panose="020B0604020202020204" charset="0"/>
              </a:rPr>
              <a:t>would be fed into the neural network and the output is then provided to LSTM.</a:t>
            </a:r>
          </a:p>
          <a:p>
            <a:pPr algn="ctr"/>
            <a:endParaRPr lang="en-US" dirty="0">
              <a:latin typeface="Rajdhani" panose="020B0604020202020204" charset="0"/>
              <a:cs typeface="Rajdhani" panose="020B0604020202020204" charset="0"/>
            </a:endParaRPr>
          </a:p>
          <a:p>
            <a:pPr algn="ctr"/>
            <a:r>
              <a:rPr lang="en-US" sz="1600" b="1" dirty="0">
                <a:solidFill>
                  <a:schemeClr val="tx2"/>
                </a:solidFill>
                <a:latin typeface="Rajdhani" panose="020B0604020202020204" charset="0"/>
                <a:cs typeface="Rajdhani" panose="020B0604020202020204" charset="0"/>
              </a:rPr>
              <a:t>AT t2 : </a:t>
            </a:r>
            <a:r>
              <a:rPr lang="en-US" sz="1600" dirty="0">
                <a:latin typeface="Rajdhani" panose="020B0604020202020204" charset="0"/>
                <a:cs typeface="Rajdhani" panose="020B0604020202020204" charset="0"/>
              </a:rPr>
              <a:t>W</a:t>
            </a:r>
            <a:r>
              <a:rPr lang="en-US" dirty="0">
                <a:latin typeface="Rajdhani" panose="020B0604020202020204" charset="0"/>
                <a:cs typeface="Rajdhani" panose="020B0604020202020204" charset="0"/>
              </a:rPr>
              <a:t>indow slides to the left and </a:t>
            </a:r>
            <a:r>
              <a:rPr lang="en-US" b="1" dirty="0">
                <a:latin typeface="Rajdhani" panose="020B0604020202020204" charset="0"/>
                <a:cs typeface="Rajdhani" panose="020B0604020202020204" charset="0"/>
              </a:rPr>
              <a:t>Xt2 * 85 </a:t>
            </a:r>
            <a:r>
              <a:rPr lang="en-US" dirty="0">
                <a:latin typeface="Rajdhani" panose="020B0604020202020204" charset="0"/>
                <a:cs typeface="Rajdhani" panose="020B0604020202020204" charset="0"/>
              </a:rPr>
              <a:t>would serve as the input of CNN </a:t>
            </a:r>
            <a:endParaRPr lang="en-PK" dirty="0">
              <a:latin typeface="Rajdhani" panose="020B0604020202020204" charset="0"/>
              <a:cs typeface="Rajdhani" panose="020B0604020202020204" charset="0"/>
            </a:endParaRPr>
          </a:p>
        </p:txBody>
      </p:sp>
      <p:sp>
        <p:nvSpPr>
          <p:cNvPr id="3" name="Rectangle 2">
            <a:extLst>
              <a:ext uri="{FF2B5EF4-FFF2-40B4-BE49-F238E27FC236}">
                <a16:creationId xmlns:a16="http://schemas.microsoft.com/office/drawing/2014/main" id="{B7332A3F-2D7E-D5F9-8A7F-0E305D2B6C99}"/>
              </a:ext>
            </a:extLst>
          </p:cNvPr>
          <p:cNvSpPr/>
          <p:nvPr/>
        </p:nvSpPr>
        <p:spPr>
          <a:xfrm>
            <a:off x="8124092" y="1932432"/>
            <a:ext cx="853332" cy="20205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4" name="Rectangle: Rounded Corners 3">
            <a:extLst>
              <a:ext uri="{FF2B5EF4-FFF2-40B4-BE49-F238E27FC236}">
                <a16:creationId xmlns:a16="http://schemas.microsoft.com/office/drawing/2014/main" id="{27F45FE8-200B-0CA7-B827-4F3BEE28E570}"/>
              </a:ext>
            </a:extLst>
          </p:cNvPr>
          <p:cNvSpPr/>
          <p:nvPr/>
        </p:nvSpPr>
        <p:spPr>
          <a:xfrm>
            <a:off x="7730194" y="2764735"/>
            <a:ext cx="1413805" cy="355984"/>
          </a:xfrm>
          <a:prstGeom prst="round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a:solidFill>
                  <a:sysClr val="windowText" lastClr="000000"/>
                </a:solidFill>
                <a:latin typeface="Rajdhani" panose="020B0604020202020204" charset="0"/>
                <a:cs typeface="Rajdhani" panose="020B0604020202020204" charset="0"/>
              </a:rPr>
              <a:t>Fed to the LSTM</a:t>
            </a:r>
            <a:endParaRPr lang="en-PK" sz="1050" dirty="0">
              <a:solidFill>
                <a:sysClr val="windowText" lastClr="000000"/>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063417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B72D20DB-75BF-4FD4-C05A-3FC10D5BEB02}"/>
              </a:ext>
            </a:extLst>
          </p:cNvPr>
          <p:cNvSpPr txBox="1">
            <a:spLocks/>
          </p:cNvSpPr>
          <p:nvPr/>
        </p:nvSpPr>
        <p:spPr>
          <a:xfrm>
            <a:off x="-438" y="494387"/>
            <a:ext cx="9144001" cy="572700"/>
          </a:xfrm>
          <a:prstGeom prst="rect">
            <a:avLst/>
          </a:prstGeom>
          <a:solidFill>
            <a:schemeClr val="accen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dirty="0"/>
              <a:t>LSTM</a:t>
            </a:r>
            <a:endParaRPr lang="en-PK" dirty="0"/>
          </a:p>
        </p:txBody>
      </p:sp>
      <p:pic>
        <p:nvPicPr>
          <p:cNvPr id="11" name="Picture 10" descr="Diagram&#10;&#10;Description automatically generated">
            <a:extLst>
              <a:ext uri="{FF2B5EF4-FFF2-40B4-BE49-F238E27FC236}">
                <a16:creationId xmlns:a16="http://schemas.microsoft.com/office/drawing/2014/main" id="{A872FB79-829F-8B66-12CA-F2A26BFACFCD}"/>
              </a:ext>
            </a:extLst>
          </p:cNvPr>
          <p:cNvPicPr>
            <a:picLocks noChangeAspect="1"/>
          </p:cNvPicPr>
          <p:nvPr/>
        </p:nvPicPr>
        <p:blipFill>
          <a:blip r:embed="rId2"/>
          <a:stretch>
            <a:fillRect/>
          </a:stretch>
        </p:blipFill>
        <p:spPr>
          <a:xfrm>
            <a:off x="3509314" y="2439883"/>
            <a:ext cx="5472606" cy="2098669"/>
          </a:xfrm>
          <a:prstGeom prst="rect">
            <a:avLst/>
          </a:prstGeom>
        </p:spPr>
      </p:pic>
      <p:sp>
        <p:nvSpPr>
          <p:cNvPr id="13" name="TextBox 12">
            <a:extLst>
              <a:ext uri="{FF2B5EF4-FFF2-40B4-BE49-F238E27FC236}">
                <a16:creationId xmlns:a16="http://schemas.microsoft.com/office/drawing/2014/main" id="{4ACA7DB4-3C56-2FB9-9B16-7B33597B400B}"/>
              </a:ext>
            </a:extLst>
          </p:cNvPr>
          <p:cNvSpPr txBox="1"/>
          <p:nvPr/>
        </p:nvSpPr>
        <p:spPr>
          <a:xfrm>
            <a:off x="4571562" y="4556315"/>
            <a:ext cx="4572000" cy="523220"/>
          </a:xfrm>
          <a:prstGeom prst="rect">
            <a:avLst/>
          </a:prstGeom>
          <a:noFill/>
        </p:spPr>
        <p:txBody>
          <a:bodyPr wrap="square">
            <a:spAutoFit/>
          </a:bodyPr>
          <a:lstStyle/>
          <a:p>
            <a:r>
              <a:rPr lang="en-PK" dirty="0">
                <a:solidFill>
                  <a:schemeClr val="tx2"/>
                </a:solidFill>
                <a:latin typeface="Rajdhani" panose="020B0604020202020204" charset="0"/>
                <a:cs typeface="Rajdhani" panose="020B0604020202020204" charset="0"/>
              </a:rPr>
              <a:t>https://www.analyticsvidhya.com/blog/2017/12/fundamentals-of-deep-learning-introduction-to-lstm/</a:t>
            </a:r>
          </a:p>
        </p:txBody>
      </p:sp>
      <p:sp>
        <p:nvSpPr>
          <p:cNvPr id="4" name="Rectangle: Rounded Corners 3">
            <a:extLst>
              <a:ext uri="{FF2B5EF4-FFF2-40B4-BE49-F238E27FC236}">
                <a16:creationId xmlns:a16="http://schemas.microsoft.com/office/drawing/2014/main" id="{16CBC718-9B8A-7ED1-6C15-70DA3767675E}"/>
              </a:ext>
            </a:extLst>
          </p:cNvPr>
          <p:cNvSpPr/>
          <p:nvPr/>
        </p:nvSpPr>
        <p:spPr>
          <a:xfrm>
            <a:off x="2405137" y="1143814"/>
            <a:ext cx="4332849" cy="1013384"/>
          </a:xfrm>
          <a:prstGeom prst="round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K" dirty="0">
                <a:solidFill>
                  <a:schemeClr val="tx2"/>
                </a:solidFill>
                <a:latin typeface="Rajdhani" panose="020B0604020202020204" charset="0"/>
                <a:cs typeface="Rajdhani" panose="020B0604020202020204" charset="0"/>
              </a:rPr>
              <a:t>For Sequential data, RNN is usually used</a:t>
            </a:r>
            <a:r>
              <a:rPr lang="en-US" dirty="0">
                <a:solidFill>
                  <a:schemeClr val="tx2"/>
                </a:solidFill>
                <a:latin typeface="Rajdhani" panose="020B0604020202020204" charset="0"/>
                <a:cs typeface="Rajdhani" panose="020B0604020202020204" charset="0"/>
              </a:rPr>
              <a:t>. I</a:t>
            </a:r>
            <a:r>
              <a:rPr lang="en-PK" dirty="0">
                <a:solidFill>
                  <a:schemeClr val="tx2"/>
                </a:solidFill>
                <a:latin typeface="Rajdhani" panose="020B0604020202020204" charset="0"/>
                <a:cs typeface="Rajdhani" panose="020B0604020202020204" charset="0"/>
              </a:rPr>
              <a:t>t can extract the sequential information from the input and to some extent contextual information as well.</a:t>
            </a:r>
            <a:endParaRPr lang="en-US" dirty="0">
              <a:solidFill>
                <a:schemeClr val="tx2"/>
              </a:solidFill>
              <a:latin typeface="Rajdhani" panose="020B0604020202020204" charset="0"/>
              <a:cs typeface="Rajdhani" panose="020B0604020202020204" charset="0"/>
            </a:endParaRPr>
          </a:p>
        </p:txBody>
      </p:sp>
      <p:sp>
        <p:nvSpPr>
          <p:cNvPr id="5" name="Rectangle: Rounded Corners 4">
            <a:extLst>
              <a:ext uri="{FF2B5EF4-FFF2-40B4-BE49-F238E27FC236}">
                <a16:creationId xmlns:a16="http://schemas.microsoft.com/office/drawing/2014/main" id="{295D5A62-9138-D6FD-0D9F-1E5758F43AFD}"/>
              </a:ext>
            </a:extLst>
          </p:cNvPr>
          <p:cNvSpPr/>
          <p:nvPr/>
        </p:nvSpPr>
        <p:spPr>
          <a:xfrm>
            <a:off x="302154" y="2290275"/>
            <a:ext cx="2595489" cy="1182053"/>
          </a:xfrm>
          <a:prstGeom prst="round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K" dirty="0">
                <a:solidFill>
                  <a:schemeClr val="tx2"/>
                </a:solidFill>
                <a:latin typeface="Rajdhani" panose="020B0604020202020204" charset="0"/>
                <a:cs typeface="Rajdhani" panose="020B0604020202020204" charset="0"/>
              </a:rPr>
              <a:t>LSTM based RNN have long term dependencies as they are connected to the previous output and current input</a:t>
            </a:r>
            <a:endParaRPr lang="en-PK" dirty="0"/>
          </a:p>
        </p:txBody>
      </p:sp>
      <p:sp>
        <p:nvSpPr>
          <p:cNvPr id="8" name="Rectangle: Rounded Corners 7">
            <a:extLst>
              <a:ext uri="{FF2B5EF4-FFF2-40B4-BE49-F238E27FC236}">
                <a16:creationId xmlns:a16="http://schemas.microsoft.com/office/drawing/2014/main" id="{3D5204FD-CDC9-35D3-EE29-C033E1DBB405}"/>
              </a:ext>
            </a:extLst>
          </p:cNvPr>
          <p:cNvSpPr/>
          <p:nvPr/>
        </p:nvSpPr>
        <p:spPr>
          <a:xfrm>
            <a:off x="302155" y="3719288"/>
            <a:ext cx="2595488" cy="837027"/>
          </a:xfrm>
          <a:prstGeom prst="round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PK" dirty="0">
                <a:solidFill>
                  <a:schemeClr val="tx2"/>
                </a:solidFill>
                <a:latin typeface="Rajdhani" panose="020B0604020202020204" charset="0"/>
                <a:cs typeface="Rajdhani" panose="020B0604020202020204" charset="0"/>
              </a:rPr>
              <a:t>LSTM generates output as well as state to be passed to the next unit.</a:t>
            </a:r>
          </a:p>
        </p:txBody>
      </p:sp>
    </p:spTree>
    <p:extLst>
      <p:ext uri="{BB962C8B-B14F-4D97-AF65-F5344CB8AC3E}">
        <p14:creationId xmlns:p14="http://schemas.microsoft.com/office/powerpoint/2010/main" val="3518575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5" name="Rectangle 4">
            <a:extLst>
              <a:ext uri="{FF2B5EF4-FFF2-40B4-BE49-F238E27FC236}">
                <a16:creationId xmlns:a16="http://schemas.microsoft.com/office/drawing/2014/main" id="{F890AB7B-7762-453A-8A20-7B7C89737062}"/>
              </a:ext>
            </a:extLst>
          </p:cNvPr>
          <p:cNvSpPr/>
          <p:nvPr/>
        </p:nvSpPr>
        <p:spPr>
          <a:xfrm>
            <a:off x="0" y="0"/>
            <a:ext cx="3334043" cy="5143500"/>
          </a:xfrm>
          <a:prstGeom prst="rect">
            <a:avLst/>
          </a:prstGeo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4800" dirty="0">
                <a:solidFill>
                  <a:schemeClr val="tx2"/>
                </a:solidFill>
                <a:latin typeface="Rajdhani" panose="020B0604020202020204" charset="0"/>
                <a:cs typeface="Rajdhani" panose="020B0604020202020204" charset="0"/>
              </a:rPr>
              <a:t>Project Workflow</a:t>
            </a:r>
            <a:endParaRPr lang="en-PK" sz="4800" dirty="0">
              <a:solidFill>
                <a:schemeClr val="tx2"/>
              </a:solidFill>
              <a:latin typeface="Rajdhani" panose="020B0604020202020204" charset="0"/>
              <a:cs typeface="Rajdhani" panose="020B0604020202020204" charset="0"/>
            </a:endParaRPr>
          </a:p>
        </p:txBody>
      </p:sp>
      <p:pic>
        <p:nvPicPr>
          <p:cNvPr id="6" name="Picture 5">
            <a:extLst>
              <a:ext uri="{FF2B5EF4-FFF2-40B4-BE49-F238E27FC236}">
                <a16:creationId xmlns:a16="http://schemas.microsoft.com/office/drawing/2014/main" id="{3A23FC6D-E2B4-CC3A-8C31-C0AB9E2C0C94}"/>
              </a:ext>
            </a:extLst>
          </p:cNvPr>
          <p:cNvPicPr>
            <a:picLocks noChangeAspect="1"/>
          </p:cNvPicPr>
          <p:nvPr/>
        </p:nvPicPr>
        <p:blipFill>
          <a:blip r:embed="rId3"/>
          <a:stretch>
            <a:fillRect/>
          </a:stretch>
        </p:blipFill>
        <p:spPr>
          <a:xfrm>
            <a:off x="4881532" y="0"/>
            <a:ext cx="3544972" cy="5143500"/>
          </a:xfrm>
          <a:prstGeom prst="rect">
            <a:avLst/>
          </a:prstGeom>
        </p:spPr>
      </p:pic>
      <p:cxnSp>
        <p:nvCxnSpPr>
          <p:cNvPr id="12" name="Straight Connector 11">
            <a:extLst>
              <a:ext uri="{FF2B5EF4-FFF2-40B4-BE49-F238E27FC236}">
                <a16:creationId xmlns:a16="http://schemas.microsoft.com/office/drawing/2014/main" id="{2DE379CD-038B-077D-E0CE-0FE04850CD5E}"/>
              </a:ext>
            </a:extLst>
          </p:cNvPr>
          <p:cNvCxnSpPr/>
          <p:nvPr/>
        </p:nvCxnSpPr>
        <p:spPr>
          <a:xfrm>
            <a:off x="6808763" y="2236764"/>
            <a:ext cx="506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06DDF4-E001-76EC-E996-ECEE27A13AB7}"/>
              </a:ext>
            </a:extLst>
          </p:cNvPr>
          <p:cNvCxnSpPr>
            <a:cxnSpLocks/>
          </p:cNvCxnSpPr>
          <p:nvPr/>
        </p:nvCxnSpPr>
        <p:spPr>
          <a:xfrm flipV="1">
            <a:off x="7315199" y="1856935"/>
            <a:ext cx="0" cy="377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BCD76C-FF7A-7295-FAD9-4E9353E01C58}"/>
              </a:ext>
            </a:extLst>
          </p:cNvPr>
          <p:cNvCxnSpPr/>
          <p:nvPr/>
        </p:nvCxnSpPr>
        <p:spPr>
          <a:xfrm flipH="1">
            <a:off x="6808763" y="1856935"/>
            <a:ext cx="5064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645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7EDA-1AB3-71E6-ECCF-DEE18908052D}"/>
              </a:ext>
            </a:extLst>
          </p:cNvPr>
          <p:cNvSpPr>
            <a:spLocks noGrp="1"/>
          </p:cNvSpPr>
          <p:nvPr>
            <p:ph type="title"/>
          </p:nvPr>
        </p:nvSpPr>
        <p:spPr/>
        <p:txBody>
          <a:bodyPr/>
          <a:lstStyle/>
          <a:p>
            <a:r>
              <a:rPr lang="en-US" sz="4800" u="none" strike="noStrike" dirty="0">
                <a:effectLst/>
              </a:rPr>
              <a:t>PROJECT MANAGEMENT</a:t>
            </a:r>
            <a:endParaRPr lang="en-PK" sz="4800" dirty="0"/>
          </a:p>
        </p:txBody>
      </p:sp>
      <p:sp>
        <p:nvSpPr>
          <p:cNvPr id="3" name="TextBox 2">
            <a:extLst>
              <a:ext uri="{FF2B5EF4-FFF2-40B4-BE49-F238E27FC236}">
                <a16:creationId xmlns:a16="http://schemas.microsoft.com/office/drawing/2014/main" id="{424724AB-8558-4CA0-683B-B4250A4FA26B}"/>
              </a:ext>
            </a:extLst>
          </p:cNvPr>
          <p:cNvSpPr txBox="1"/>
          <p:nvPr/>
        </p:nvSpPr>
        <p:spPr>
          <a:xfrm>
            <a:off x="182880" y="4726745"/>
            <a:ext cx="399764" cy="307777"/>
          </a:xfrm>
          <a:prstGeom prst="rect">
            <a:avLst/>
          </a:prstGeom>
          <a:noFill/>
        </p:spPr>
        <p:txBody>
          <a:bodyPr wrap="square" rtlCol="0">
            <a:spAutoFit/>
          </a:bodyPr>
          <a:lstStyle/>
          <a:p>
            <a:r>
              <a:rPr lang="en-US" dirty="0">
                <a:solidFill>
                  <a:schemeClr val="tx2"/>
                </a:solidFill>
              </a:rPr>
              <a:t>9</a:t>
            </a:r>
            <a:endParaRPr lang="en-PK" dirty="0">
              <a:solidFill>
                <a:schemeClr val="tx2"/>
              </a:solidFill>
            </a:endParaRPr>
          </a:p>
        </p:txBody>
      </p:sp>
    </p:spTree>
    <p:extLst>
      <p:ext uri="{BB962C8B-B14F-4D97-AF65-F5344CB8AC3E}">
        <p14:creationId xmlns:p14="http://schemas.microsoft.com/office/powerpoint/2010/main" val="2360608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A53978-B5DB-5AC5-BE29-21F46FDE6439}"/>
              </a:ext>
            </a:extLst>
          </p:cNvPr>
          <p:cNvPicPr>
            <a:picLocks noChangeAspect="1"/>
          </p:cNvPicPr>
          <p:nvPr/>
        </p:nvPicPr>
        <p:blipFill>
          <a:blip r:embed="rId2"/>
          <a:stretch>
            <a:fillRect/>
          </a:stretch>
        </p:blipFill>
        <p:spPr>
          <a:xfrm>
            <a:off x="2926080" y="1658244"/>
            <a:ext cx="6217920" cy="3485255"/>
          </a:xfrm>
          <a:prstGeom prst="rect">
            <a:avLst/>
          </a:prstGeom>
        </p:spPr>
      </p:pic>
      <p:sp>
        <p:nvSpPr>
          <p:cNvPr id="4" name="Rectangle 3">
            <a:extLst>
              <a:ext uri="{FF2B5EF4-FFF2-40B4-BE49-F238E27FC236}">
                <a16:creationId xmlns:a16="http://schemas.microsoft.com/office/drawing/2014/main" id="{179AAC82-83BF-6146-D85D-66106E2C0BD1}"/>
              </a:ext>
            </a:extLst>
          </p:cNvPr>
          <p:cNvSpPr/>
          <p:nvPr/>
        </p:nvSpPr>
        <p:spPr>
          <a:xfrm>
            <a:off x="0" y="640758"/>
            <a:ext cx="6759526" cy="1017486"/>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solidFill>
                  <a:schemeClr val="tx2"/>
                </a:solidFill>
                <a:latin typeface="Rajdhani" panose="020B0604020202020204" charset="0"/>
                <a:cs typeface="Rajdhani" panose="020B0604020202020204" charset="0"/>
              </a:rPr>
              <a:t>Used Trello for project management</a:t>
            </a:r>
          </a:p>
          <a:p>
            <a:r>
              <a:rPr lang="en-US" dirty="0">
                <a:solidFill>
                  <a:schemeClr val="tx2"/>
                </a:solidFill>
                <a:latin typeface="Rajdhani" panose="020B0604020202020204" charset="0"/>
                <a:cs typeface="Rajdhani" panose="020B0604020202020204" charset="0"/>
              </a:rPr>
              <a:t>Task division was done during our weekly meetings</a:t>
            </a:r>
          </a:p>
          <a:p>
            <a:r>
              <a:rPr lang="en-US" dirty="0">
                <a:solidFill>
                  <a:schemeClr val="tx2"/>
                </a:solidFill>
                <a:latin typeface="Rajdhani" panose="020B0604020202020204" charset="0"/>
                <a:cs typeface="Rajdhani" panose="020B0604020202020204" charset="0"/>
              </a:rPr>
              <a:t>We used lists to maintain the task that we’ve completed or we’re working on </a:t>
            </a:r>
            <a:endParaRPr lang="en-PK" dirty="0">
              <a:solidFill>
                <a:schemeClr val="tx2"/>
              </a:solidFill>
              <a:latin typeface="Rajdhani" panose="020B0604020202020204" charset="0"/>
              <a:cs typeface="Rajdhani" panose="020B0604020202020204" charset="0"/>
            </a:endParaRPr>
          </a:p>
        </p:txBody>
      </p:sp>
      <p:sp>
        <p:nvSpPr>
          <p:cNvPr id="2" name="Title 7">
            <a:extLst>
              <a:ext uri="{FF2B5EF4-FFF2-40B4-BE49-F238E27FC236}">
                <a16:creationId xmlns:a16="http://schemas.microsoft.com/office/drawing/2014/main" id="{D25A6D9C-4C64-4847-E468-2BEC4E2E78C6}"/>
              </a:ext>
            </a:extLst>
          </p:cNvPr>
          <p:cNvSpPr txBox="1">
            <a:spLocks/>
          </p:cNvSpPr>
          <p:nvPr/>
        </p:nvSpPr>
        <p:spPr>
          <a:xfrm>
            <a:off x="-1" y="122964"/>
            <a:ext cx="9144001" cy="572700"/>
          </a:xfrm>
          <a:prstGeom prst="rect">
            <a:avLst/>
          </a:prstGeom>
          <a:solidFill>
            <a:schemeClr val="accent1"/>
          </a:solidFill>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a:solidFill>
                  <a:schemeClr val="tx2"/>
                </a:solidFill>
                <a:latin typeface="Rajdhani" panose="020B0604020202020204" charset="0"/>
                <a:cs typeface="Rajdhani" panose="020B0604020202020204" charset="0"/>
              </a:rPr>
              <a:t>TRELLO</a:t>
            </a:r>
            <a:endParaRPr lang="en-PK" sz="2800"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1570967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56244F-CB8B-5EFC-9998-2157A20C371D}"/>
              </a:ext>
            </a:extLst>
          </p:cNvPr>
          <p:cNvSpPr txBox="1"/>
          <p:nvPr/>
        </p:nvSpPr>
        <p:spPr>
          <a:xfrm>
            <a:off x="0" y="691012"/>
            <a:ext cx="9144000" cy="4616648"/>
          </a:xfrm>
          <a:prstGeom prst="rect">
            <a:avLst/>
          </a:prstGeom>
          <a:noFill/>
        </p:spPr>
        <p:txBody>
          <a:bodyPr wrap="square">
            <a:spAutoFit/>
          </a:bodyPr>
          <a:lstStyle/>
          <a:p>
            <a:pPr marL="342900" indent="-342900">
              <a:buClr>
                <a:schemeClr val="tx2"/>
              </a:buClr>
              <a:buFont typeface="+mj-lt"/>
              <a:buAutoNum type="arabicPeriod"/>
            </a:pPr>
            <a:r>
              <a:rPr lang="en-US" b="0" i="0" dirty="0" err="1">
                <a:solidFill>
                  <a:schemeClr val="tx2"/>
                </a:solidFill>
                <a:effectLst/>
                <a:latin typeface="Rajdhani" panose="020B0604020202020204" charset="0"/>
                <a:cs typeface="Rajdhani" panose="020B0604020202020204" charset="0"/>
              </a:rPr>
              <a:t>Sahingoz</a:t>
            </a:r>
            <a:r>
              <a:rPr lang="en-US" b="0" i="0" dirty="0">
                <a:solidFill>
                  <a:schemeClr val="tx2"/>
                </a:solidFill>
                <a:effectLst/>
                <a:latin typeface="Rajdhani" panose="020B0604020202020204" charset="0"/>
                <a:cs typeface="Rajdhani" panose="020B0604020202020204" charset="0"/>
              </a:rPr>
              <a:t> OK, Buber E, Demir O, </a:t>
            </a:r>
            <a:r>
              <a:rPr lang="en-US" b="0" i="0" dirty="0" err="1">
                <a:solidFill>
                  <a:schemeClr val="tx2"/>
                </a:solidFill>
                <a:effectLst/>
                <a:latin typeface="Rajdhani" panose="020B0604020202020204" charset="0"/>
                <a:cs typeface="Rajdhani" panose="020B0604020202020204" charset="0"/>
              </a:rPr>
              <a:t>Diri</a:t>
            </a:r>
            <a:r>
              <a:rPr lang="en-US" b="0" i="0" dirty="0">
                <a:solidFill>
                  <a:schemeClr val="tx2"/>
                </a:solidFill>
                <a:effectLst/>
                <a:latin typeface="Rajdhani" panose="020B0604020202020204" charset="0"/>
                <a:cs typeface="Rajdhani" panose="020B0604020202020204" charset="0"/>
              </a:rPr>
              <a:t> B. Machine learning based phishing detection from URLs. </a:t>
            </a:r>
            <a:r>
              <a:rPr lang="en-US" b="0" i="1" dirty="0">
                <a:solidFill>
                  <a:schemeClr val="tx2"/>
                </a:solidFill>
                <a:effectLst/>
                <a:latin typeface="Rajdhani" panose="020B0604020202020204" charset="0"/>
                <a:cs typeface="Rajdhani" panose="020B0604020202020204" charset="0"/>
              </a:rPr>
              <a:t>Expert Syst. Appl. </a:t>
            </a:r>
            <a:r>
              <a:rPr lang="en-US" b="0" i="0" dirty="0">
                <a:solidFill>
                  <a:schemeClr val="tx2"/>
                </a:solidFill>
                <a:effectLst/>
                <a:latin typeface="Rajdhani" panose="020B0604020202020204" charset="0"/>
                <a:cs typeface="Rajdhani" panose="020B0604020202020204" charset="0"/>
              </a:rPr>
              <a:t>2019</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Rao RS, Vaishnavi T, </a:t>
            </a:r>
            <a:r>
              <a:rPr lang="en-US" b="0" i="0" dirty="0" err="1">
                <a:solidFill>
                  <a:schemeClr val="tx2"/>
                </a:solidFill>
                <a:effectLst/>
                <a:latin typeface="Rajdhani" panose="020B0604020202020204" charset="0"/>
                <a:cs typeface="Rajdhani" panose="020B0604020202020204" charset="0"/>
              </a:rPr>
              <a:t>Pais</a:t>
            </a:r>
            <a:r>
              <a:rPr lang="en-US" b="0" i="0" dirty="0">
                <a:solidFill>
                  <a:schemeClr val="tx2"/>
                </a:solidFill>
                <a:effectLst/>
                <a:latin typeface="Rajdhani" panose="020B0604020202020204" charset="0"/>
                <a:cs typeface="Rajdhani" panose="020B0604020202020204" charset="0"/>
              </a:rPr>
              <a:t> AR. </a:t>
            </a:r>
            <a:r>
              <a:rPr lang="en-US" b="0" i="0" dirty="0" err="1">
                <a:solidFill>
                  <a:schemeClr val="tx2"/>
                </a:solidFill>
                <a:effectLst/>
                <a:latin typeface="Rajdhani" panose="020B0604020202020204" charset="0"/>
                <a:cs typeface="Rajdhani" panose="020B0604020202020204" charset="0"/>
              </a:rPr>
              <a:t>CatchPhish</a:t>
            </a:r>
            <a:r>
              <a:rPr lang="en-US" b="0" i="0" dirty="0">
                <a:solidFill>
                  <a:schemeClr val="tx2"/>
                </a:solidFill>
                <a:effectLst/>
                <a:latin typeface="Rajdhani" panose="020B0604020202020204" charset="0"/>
                <a:cs typeface="Rajdhani" panose="020B0604020202020204" charset="0"/>
              </a:rPr>
              <a:t>: Detection of phishing websites by inspecting URLs. </a:t>
            </a:r>
            <a:r>
              <a:rPr lang="en-US" b="0" i="1" dirty="0">
                <a:solidFill>
                  <a:schemeClr val="tx2"/>
                </a:solidFill>
                <a:effectLst/>
                <a:latin typeface="Rajdhani" panose="020B0604020202020204" charset="0"/>
                <a:cs typeface="Rajdhani" panose="020B0604020202020204" charset="0"/>
              </a:rPr>
              <a:t>J. Ambient. </a:t>
            </a:r>
            <a:r>
              <a:rPr lang="en-US" b="0" i="1" dirty="0" err="1">
                <a:solidFill>
                  <a:schemeClr val="tx2"/>
                </a:solidFill>
                <a:effectLst/>
                <a:latin typeface="Rajdhani" panose="020B0604020202020204" charset="0"/>
                <a:cs typeface="Rajdhani" panose="020B0604020202020204" charset="0"/>
              </a:rPr>
              <a:t>Intell</a:t>
            </a:r>
            <a:r>
              <a:rPr lang="en-US" b="0" i="1" dirty="0">
                <a:solidFill>
                  <a:schemeClr val="tx2"/>
                </a:solidFill>
                <a:effectLst/>
                <a:latin typeface="Rajdhani" panose="020B0604020202020204" charset="0"/>
                <a:cs typeface="Rajdhani" panose="020B0604020202020204" charset="0"/>
              </a:rPr>
              <a:t>. Humanized </a:t>
            </a:r>
            <a:r>
              <a:rPr lang="en-US" b="0" i="1" dirty="0" err="1">
                <a:solidFill>
                  <a:schemeClr val="tx2"/>
                </a:solidFill>
                <a:effectLst/>
                <a:latin typeface="Rajdhani" panose="020B0604020202020204" charset="0"/>
                <a:cs typeface="Rajdhani" panose="020B0604020202020204" charset="0"/>
              </a:rPr>
              <a:t>Comput</a:t>
            </a:r>
            <a:r>
              <a:rPr lang="en-US" b="0" i="1" dirty="0">
                <a:solidFill>
                  <a:schemeClr val="tx2"/>
                </a:solidFill>
                <a:effectLst/>
                <a:latin typeface="Rajdhani" panose="020B0604020202020204" charset="0"/>
                <a:cs typeface="Rajdhani" panose="020B0604020202020204" charset="0"/>
              </a:rPr>
              <a:t>. </a:t>
            </a:r>
            <a:r>
              <a:rPr lang="en-US" b="0" i="0" dirty="0">
                <a:solidFill>
                  <a:schemeClr val="tx2"/>
                </a:solidFill>
                <a:effectLst/>
                <a:latin typeface="Rajdhani" panose="020B0604020202020204" charset="0"/>
                <a:cs typeface="Rajdhani" panose="020B0604020202020204" charset="0"/>
              </a:rPr>
              <a:t>2019</a:t>
            </a:r>
            <a:endParaRPr lang="en-US" dirty="0">
              <a:solidFill>
                <a:schemeClr val="tx2"/>
              </a:solidFill>
              <a:latin typeface="Rajdhani" panose="020B0604020202020204" charset="0"/>
              <a:cs typeface="Rajdhani" panose="020B0604020202020204" charset="0"/>
            </a:endParaRPr>
          </a:p>
          <a:p>
            <a:pPr marL="342900" indent="-342900">
              <a:buClr>
                <a:schemeClr val="tx2"/>
              </a:buClr>
              <a:buFont typeface="+mj-lt"/>
              <a:buAutoNum type="arabicPeriod"/>
            </a:pPr>
            <a:r>
              <a:rPr lang="en-US" b="0" i="0" dirty="0" err="1">
                <a:solidFill>
                  <a:schemeClr val="tx2"/>
                </a:solidFill>
                <a:effectLst/>
                <a:latin typeface="Rajdhani" panose="020B0604020202020204" charset="0"/>
                <a:cs typeface="Rajdhani" panose="020B0604020202020204" charset="0"/>
              </a:rPr>
              <a:t>Aljofey</a:t>
            </a:r>
            <a:r>
              <a:rPr lang="en-US" b="0" i="0" dirty="0">
                <a:solidFill>
                  <a:schemeClr val="tx2"/>
                </a:solidFill>
                <a:effectLst/>
                <a:latin typeface="Rajdhani" panose="020B0604020202020204" charset="0"/>
                <a:cs typeface="Rajdhani" panose="020B0604020202020204" charset="0"/>
              </a:rPr>
              <a:t> A, Jiang Q, Qu Q, Huang M, </a:t>
            </a:r>
            <a:r>
              <a:rPr lang="en-US" b="0" i="0" dirty="0" err="1">
                <a:solidFill>
                  <a:schemeClr val="tx2"/>
                </a:solidFill>
                <a:effectLst/>
                <a:latin typeface="Rajdhani" panose="020B0604020202020204" charset="0"/>
                <a:cs typeface="Rajdhani" panose="020B0604020202020204" charset="0"/>
              </a:rPr>
              <a:t>Niyigena</a:t>
            </a:r>
            <a:r>
              <a:rPr lang="en-US" b="0" i="0" dirty="0">
                <a:solidFill>
                  <a:schemeClr val="tx2"/>
                </a:solidFill>
                <a:effectLst/>
                <a:latin typeface="Rajdhani" panose="020B0604020202020204" charset="0"/>
                <a:cs typeface="Rajdhani" panose="020B0604020202020204" charset="0"/>
              </a:rPr>
              <a:t> J-P. An effective phishing detection model based on character level convolutional neural network from URL. </a:t>
            </a:r>
            <a:r>
              <a:rPr lang="en-US" b="0" i="1" dirty="0">
                <a:solidFill>
                  <a:schemeClr val="tx2"/>
                </a:solidFill>
                <a:effectLst/>
                <a:latin typeface="Rajdhani" panose="020B0604020202020204" charset="0"/>
                <a:cs typeface="Rajdhani" panose="020B0604020202020204" charset="0"/>
              </a:rPr>
              <a:t>Electronics. </a:t>
            </a:r>
            <a:r>
              <a:rPr lang="en-US" b="0" i="0" dirty="0">
                <a:solidFill>
                  <a:schemeClr val="tx2"/>
                </a:solidFill>
                <a:effectLst/>
                <a:latin typeface="Rajdhani" panose="020B0604020202020204" charset="0"/>
                <a:cs typeface="Rajdhani" panose="020B0604020202020204" charset="0"/>
              </a:rPr>
              <a:t>2020</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Le, H., Pham, Q., Sahoo, D., &amp; Hoi, S.C.H. </a:t>
            </a:r>
            <a:r>
              <a:rPr lang="en-US" b="0" i="0" dirty="0" err="1">
                <a:solidFill>
                  <a:schemeClr val="tx2"/>
                </a:solidFill>
                <a:effectLst/>
                <a:latin typeface="Rajdhani" panose="020B0604020202020204" charset="0"/>
                <a:cs typeface="Rajdhani" panose="020B0604020202020204" charset="0"/>
              </a:rPr>
              <a:t>Urlnet</a:t>
            </a:r>
            <a:r>
              <a:rPr lang="en-US" b="0" i="0" dirty="0">
                <a:solidFill>
                  <a:schemeClr val="tx2"/>
                </a:solidFill>
                <a:effectLst/>
                <a:latin typeface="Rajdhani" panose="020B0604020202020204" charset="0"/>
                <a:cs typeface="Rajdhani" panose="020B0604020202020204" charset="0"/>
              </a:rPr>
              <a:t>: Learning a URL representation with deep learning for malicious URL detection. </a:t>
            </a:r>
            <a:r>
              <a:rPr lang="en-US" b="0" i="0" dirty="0" err="1">
                <a:solidFill>
                  <a:schemeClr val="tx2"/>
                </a:solidFill>
                <a:effectLst/>
                <a:latin typeface="Rajdhani" panose="020B0604020202020204" charset="0"/>
                <a:cs typeface="Rajdhani" panose="020B0604020202020204" charset="0"/>
              </a:rPr>
              <a:t>arXiv</a:t>
            </a:r>
            <a:r>
              <a:rPr lang="en-US" b="0" i="0" dirty="0">
                <a:solidFill>
                  <a:schemeClr val="tx2"/>
                </a:solidFill>
                <a:effectLst/>
                <a:latin typeface="Rajdhani" panose="020B0604020202020204" charset="0"/>
                <a:cs typeface="Rajdhani" panose="020B0604020202020204" charset="0"/>
              </a:rPr>
              <a:t> 2018,</a:t>
            </a:r>
            <a:endParaRPr lang="en-US" dirty="0">
              <a:solidFill>
                <a:schemeClr val="tx2"/>
              </a:solidFill>
              <a:latin typeface="Rajdhani" panose="020B0604020202020204" charset="0"/>
              <a:cs typeface="Rajdhani" panose="020B0604020202020204" charset="0"/>
            </a:endParaRP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 Zheng, F., Yan Q., Victor C.M. Leung, F. Richard Yu, Ming Z. HDP-CNN: Highway deep pyramid convolution neural network combining word-level and character-level representations for phishing website detection, computers &amp; security 2021</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Vargas, J.; Gonzalez, F.A. Classifying Phishing URLs Using Recurrent Neural Networks. In Proceedings of the 2017 APWG Symposium on Electronic Crime Research (</a:t>
            </a:r>
            <a:r>
              <a:rPr lang="en-US" b="0" i="0" dirty="0" err="1">
                <a:solidFill>
                  <a:schemeClr val="tx2"/>
                </a:solidFill>
                <a:effectLst/>
                <a:latin typeface="Rajdhani" panose="020B0604020202020204" charset="0"/>
                <a:cs typeface="Rajdhani" panose="020B0604020202020204" charset="0"/>
              </a:rPr>
              <a:t>eCrime</a:t>
            </a:r>
            <a:r>
              <a:rPr lang="en-US" b="0" i="0" dirty="0">
                <a:solidFill>
                  <a:schemeClr val="tx2"/>
                </a:solidFill>
                <a:effectLst/>
                <a:latin typeface="Rajdhani" panose="020B0604020202020204" charset="0"/>
                <a:cs typeface="Rajdhani" panose="020B0604020202020204" charset="0"/>
              </a:rPr>
              <a:t>), Scottsdale,</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A. </a:t>
            </a:r>
            <a:r>
              <a:rPr lang="en-US" b="0" i="0" dirty="0" err="1">
                <a:solidFill>
                  <a:schemeClr val="tx2"/>
                </a:solidFill>
                <a:effectLst/>
                <a:latin typeface="Rajdhani" panose="020B0604020202020204" charset="0"/>
                <a:cs typeface="Rajdhani" panose="020B0604020202020204" charset="0"/>
              </a:rPr>
              <a:t>Lakshmanarao</a:t>
            </a:r>
            <a:r>
              <a:rPr lang="en-US" b="0" i="0" dirty="0">
                <a:solidFill>
                  <a:schemeClr val="tx2"/>
                </a:solidFill>
                <a:effectLst/>
                <a:latin typeface="Rajdhani" panose="020B0604020202020204" charset="0"/>
                <a:cs typeface="Rajdhani" panose="020B0604020202020204" charset="0"/>
              </a:rPr>
              <a:t>, M. R. Babu and M. M. </a:t>
            </a:r>
            <a:r>
              <a:rPr lang="en-US" b="0" i="0" dirty="0" err="1">
                <a:solidFill>
                  <a:schemeClr val="tx2"/>
                </a:solidFill>
                <a:effectLst/>
                <a:latin typeface="Rajdhani" panose="020B0604020202020204" charset="0"/>
                <a:cs typeface="Rajdhani" panose="020B0604020202020204" charset="0"/>
              </a:rPr>
              <a:t>Bala</a:t>
            </a:r>
            <a:r>
              <a:rPr lang="en-US" b="0" i="0" dirty="0">
                <a:solidFill>
                  <a:schemeClr val="tx2"/>
                </a:solidFill>
                <a:effectLst/>
                <a:latin typeface="Rajdhani" panose="020B0604020202020204" charset="0"/>
                <a:cs typeface="Rajdhani" panose="020B0604020202020204" charset="0"/>
              </a:rPr>
              <a:t> Krishna, "Malicious URL Detection using NLP, Machine Learning and FLASK," </a:t>
            </a:r>
            <a:r>
              <a:rPr lang="en-US" b="0" i="1" dirty="0">
                <a:solidFill>
                  <a:schemeClr val="tx2"/>
                </a:solidFill>
                <a:effectLst/>
                <a:latin typeface="Rajdhani" panose="020B0604020202020204" charset="0"/>
                <a:cs typeface="Rajdhani" panose="020B0604020202020204" charset="0"/>
              </a:rPr>
              <a:t>2021 International Conference on Innovative Computing, Intelligent Communication and Smart Electrical Systems (ICSES)</a:t>
            </a:r>
            <a:r>
              <a:rPr lang="en-US" b="0" i="0" dirty="0">
                <a:solidFill>
                  <a:schemeClr val="tx2"/>
                </a:solidFill>
                <a:effectLst/>
                <a:latin typeface="Rajdhani" panose="020B0604020202020204" charset="0"/>
                <a:cs typeface="Rajdhani" panose="020B0604020202020204" charset="0"/>
              </a:rPr>
              <a:t>, 2021</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Yasin, Adwan &amp; </a:t>
            </a:r>
            <a:r>
              <a:rPr lang="en-US" b="0" i="0" dirty="0" err="1">
                <a:solidFill>
                  <a:schemeClr val="tx2"/>
                </a:solidFill>
                <a:effectLst/>
                <a:latin typeface="Rajdhani" panose="020B0604020202020204" charset="0"/>
                <a:cs typeface="Rajdhani" panose="020B0604020202020204" charset="0"/>
              </a:rPr>
              <a:t>Abuhasan</a:t>
            </a:r>
            <a:r>
              <a:rPr lang="en-US" b="0" i="0" dirty="0">
                <a:solidFill>
                  <a:schemeClr val="tx2"/>
                </a:solidFill>
                <a:effectLst/>
                <a:latin typeface="Rajdhani" panose="020B0604020202020204" charset="0"/>
                <a:cs typeface="Rajdhani" panose="020B0604020202020204" charset="0"/>
              </a:rPr>
              <a:t>, </a:t>
            </a:r>
            <a:r>
              <a:rPr lang="en-US" b="0" i="0" dirty="0" err="1">
                <a:solidFill>
                  <a:schemeClr val="tx2"/>
                </a:solidFill>
                <a:effectLst/>
                <a:latin typeface="Rajdhani" panose="020B0604020202020204" charset="0"/>
                <a:cs typeface="Rajdhani" panose="020B0604020202020204" charset="0"/>
              </a:rPr>
              <a:t>Abdelmunem</a:t>
            </a:r>
            <a:r>
              <a:rPr lang="en-US" b="0" i="0" dirty="0">
                <a:solidFill>
                  <a:schemeClr val="tx2"/>
                </a:solidFill>
                <a:effectLst/>
                <a:latin typeface="Rajdhani" panose="020B0604020202020204" charset="0"/>
                <a:cs typeface="Rajdhani" panose="020B0604020202020204" charset="0"/>
              </a:rPr>
              <a:t>. (2016). An Intelligent Classification Model for Phishing Email Detection. International Journal of Network Security &amp; Its Applications</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 </a:t>
            </a:r>
            <a:r>
              <a:rPr lang="en-US" b="0" i="0" dirty="0" err="1">
                <a:solidFill>
                  <a:schemeClr val="tx2"/>
                </a:solidFill>
                <a:effectLst/>
                <a:latin typeface="Rajdhani" panose="020B0604020202020204" charset="0"/>
                <a:cs typeface="Rajdhani" panose="020B0604020202020204" charset="0"/>
              </a:rPr>
              <a:t>Halgaš</a:t>
            </a:r>
            <a:r>
              <a:rPr lang="en-US" b="0" i="0" dirty="0">
                <a:solidFill>
                  <a:schemeClr val="tx2"/>
                </a:solidFill>
                <a:effectLst/>
                <a:latin typeface="Rajdhani" panose="020B0604020202020204" charset="0"/>
                <a:cs typeface="Rajdhani" panose="020B0604020202020204" charset="0"/>
              </a:rPr>
              <a:t>, I. </a:t>
            </a:r>
            <a:r>
              <a:rPr lang="en-US" b="0" i="0" dirty="0" err="1">
                <a:solidFill>
                  <a:schemeClr val="tx2"/>
                </a:solidFill>
                <a:effectLst/>
                <a:latin typeface="Rajdhani" panose="020B0604020202020204" charset="0"/>
                <a:cs typeface="Rajdhani" panose="020B0604020202020204" charset="0"/>
              </a:rPr>
              <a:t>Agrafiotis</a:t>
            </a:r>
            <a:r>
              <a:rPr lang="en-US" b="0" i="0" dirty="0">
                <a:solidFill>
                  <a:schemeClr val="tx2"/>
                </a:solidFill>
                <a:effectLst/>
                <a:latin typeface="Rajdhani" panose="020B0604020202020204" charset="0"/>
                <a:cs typeface="Rajdhani" panose="020B0604020202020204" charset="0"/>
              </a:rPr>
              <a:t>, and J. R. C. Nurse, “Catching the Phish: Detecting Phishing Attacks Using Recurrent Neural Networks (RNNs),” </a:t>
            </a:r>
            <a:r>
              <a:rPr lang="en-US" b="0" i="1" dirty="0">
                <a:solidFill>
                  <a:schemeClr val="tx2"/>
                </a:solidFill>
                <a:effectLst/>
                <a:latin typeface="Rajdhani" panose="020B0604020202020204" charset="0"/>
                <a:cs typeface="Rajdhani" panose="020B0604020202020204" charset="0"/>
              </a:rPr>
              <a:t>Information Security Applications</a:t>
            </a:r>
          </a:p>
          <a:p>
            <a:pPr marL="342900" indent="-342900">
              <a:buClr>
                <a:schemeClr val="tx2"/>
              </a:buClr>
              <a:buFont typeface="+mj-lt"/>
              <a:buAutoNum type="arabicPeriod"/>
            </a:pPr>
            <a:r>
              <a:rPr lang="en-US" b="0" i="0" dirty="0">
                <a:solidFill>
                  <a:schemeClr val="tx2"/>
                </a:solidFill>
                <a:effectLst/>
                <a:latin typeface="Rajdhani" panose="020B0604020202020204" charset="0"/>
                <a:cs typeface="Rajdhani" panose="020B0604020202020204" charset="0"/>
              </a:rPr>
              <a:t>M. </a:t>
            </a:r>
            <a:r>
              <a:rPr lang="en-US" b="0" i="0" dirty="0" err="1">
                <a:solidFill>
                  <a:schemeClr val="tx2"/>
                </a:solidFill>
                <a:effectLst/>
                <a:latin typeface="Rajdhani" panose="020B0604020202020204" charset="0"/>
                <a:cs typeface="Rajdhani" panose="020B0604020202020204" charset="0"/>
              </a:rPr>
              <a:t>Dewis</a:t>
            </a:r>
            <a:r>
              <a:rPr lang="en-US" b="0" i="0" dirty="0">
                <a:solidFill>
                  <a:schemeClr val="tx2"/>
                </a:solidFill>
                <a:effectLst/>
                <a:latin typeface="Rajdhani" panose="020B0604020202020204" charset="0"/>
                <a:cs typeface="Rajdhani" panose="020B0604020202020204" charset="0"/>
              </a:rPr>
              <a:t> and T. Viana, “Phish Responder: A Hybrid Machine Learning Approach to Detect Phishing and Spam Emails,” </a:t>
            </a:r>
            <a:r>
              <a:rPr lang="en-US" b="0" i="1" dirty="0">
                <a:solidFill>
                  <a:schemeClr val="tx2"/>
                </a:solidFill>
                <a:effectLst/>
                <a:latin typeface="Rajdhani" panose="020B0604020202020204" charset="0"/>
                <a:cs typeface="Rajdhani" panose="020B0604020202020204" charset="0"/>
              </a:rPr>
              <a:t>Applied System Innovation</a:t>
            </a:r>
            <a:r>
              <a:rPr lang="en-US" b="0" i="0" dirty="0">
                <a:solidFill>
                  <a:schemeClr val="tx2"/>
                </a:solidFill>
                <a:effectLst/>
                <a:latin typeface="Rajdhani" panose="020B0604020202020204" charset="0"/>
                <a:cs typeface="Rajdhani" panose="020B0604020202020204" charset="0"/>
              </a:rPr>
              <a:t>, vol. 5, no. 4, p. 73, Jul. 2022.</a:t>
            </a:r>
          </a:p>
          <a:p>
            <a:pPr algn="l"/>
            <a:endParaRPr lang="en-US" b="0" i="0" dirty="0">
              <a:solidFill>
                <a:schemeClr val="tx2"/>
              </a:solidFill>
              <a:effectLst/>
              <a:latin typeface="Rajdhani" panose="020B0604020202020204" charset="0"/>
              <a:cs typeface="Rajdhani" panose="020B0604020202020204" charset="0"/>
            </a:endParaRPr>
          </a:p>
        </p:txBody>
      </p:sp>
      <p:sp>
        <p:nvSpPr>
          <p:cNvPr id="5" name="TextBox 4">
            <a:extLst>
              <a:ext uri="{FF2B5EF4-FFF2-40B4-BE49-F238E27FC236}">
                <a16:creationId xmlns:a16="http://schemas.microsoft.com/office/drawing/2014/main" id="{F14821E2-C704-130E-85AF-A4D6DE6141A8}"/>
              </a:ext>
            </a:extLst>
          </p:cNvPr>
          <p:cNvSpPr txBox="1"/>
          <p:nvPr/>
        </p:nvSpPr>
        <p:spPr>
          <a:xfrm>
            <a:off x="3888159" y="119576"/>
            <a:ext cx="1367682" cy="369332"/>
          </a:xfrm>
          <a:prstGeom prst="rect">
            <a:avLst/>
          </a:prstGeom>
          <a:noFill/>
        </p:spPr>
        <p:txBody>
          <a:bodyPr wrap="none" rtlCol="0">
            <a:spAutoFit/>
          </a:bodyPr>
          <a:lstStyle/>
          <a:p>
            <a:pPr algn="ctr"/>
            <a:r>
              <a:rPr lang="en-US" sz="1800" b="1" dirty="0">
                <a:solidFill>
                  <a:schemeClr val="tx2"/>
                </a:solidFill>
                <a:latin typeface="Rajdhani" panose="020B0604020202020204" charset="0"/>
                <a:cs typeface="Rajdhani" panose="020B0604020202020204" charset="0"/>
              </a:rPr>
              <a:t>REFERENCES</a:t>
            </a:r>
            <a:endParaRPr lang="en-PK"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832857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56244F-CB8B-5EFC-9998-2157A20C371D}"/>
              </a:ext>
            </a:extLst>
          </p:cNvPr>
          <p:cNvSpPr txBox="1"/>
          <p:nvPr/>
        </p:nvSpPr>
        <p:spPr>
          <a:xfrm>
            <a:off x="-7034" y="691012"/>
            <a:ext cx="9144000" cy="2677656"/>
          </a:xfrm>
          <a:prstGeom prst="rect">
            <a:avLst/>
          </a:prstGeom>
          <a:noFill/>
        </p:spPr>
        <p:txBody>
          <a:bodyPr wrap="square">
            <a:spAutoFit/>
          </a:bodyPr>
          <a:lstStyle/>
          <a:p>
            <a:pPr marL="342900" indent="-342900">
              <a:buClr>
                <a:schemeClr val="tx2"/>
              </a:buClr>
              <a:buFont typeface="+mj-lt"/>
              <a:buAutoNum type="arabicPeriod" startAt="11"/>
            </a:pPr>
            <a:r>
              <a:rPr lang="en-US" b="0" i="0" dirty="0">
                <a:solidFill>
                  <a:schemeClr val="tx2"/>
                </a:solidFill>
                <a:effectLst/>
                <a:latin typeface="Rajdhani" panose="020B0604020202020204" charset="0"/>
                <a:cs typeface="Rajdhani" panose="020B0604020202020204" charset="0"/>
              </a:rPr>
              <a:t>Y. Fang, C. Zhang, C. Huang, L. Liu, and Y. Yang, “Phishing Email Detection Using Improved RCNN Model With Multilevel Vectors and Attention Mechanism,” </a:t>
            </a:r>
            <a:r>
              <a:rPr lang="en-US" b="0" i="1" dirty="0">
                <a:solidFill>
                  <a:schemeClr val="tx2"/>
                </a:solidFill>
                <a:effectLst/>
                <a:latin typeface="Rajdhani" panose="020B0604020202020204" charset="0"/>
                <a:cs typeface="Rajdhani" panose="020B0604020202020204" charset="0"/>
              </a:rPr>
              <a:t>IEEE Access</a:t>
            </a:r>
            <a:r>
              <a:rPr lang="en-US" b="0" i="0" dirty="0">
                <a:solidFill>
                  <a:schemeClr val="tx2"/>
                </a:solidFill>
                <a:effectLst/>
                <a:latin typeface="Rajdhani" panose="020B0604020202020204" charset="0"/>
                <a:cs typeface="Rajdhani" panose="020B0604020202020204" charset="0"/>
              </a:rPr>
              <a:t>, vol. 7, pp. 56329–56340, 2019</a:t>
            </a:r>
          </a:p>
          <a:p>
            <a:pPr marL="342900" indent="-342900">
              <a:buClr>
                <a:schemeClr val="tx2"/>
              </a:buClr>
              <a:buFont typeface="+mj-lt"/>
              <a:buAutoNum type="arabicPeriod" startAt="11"/>
            </a:pPr>
            <a:r>
              <a:rPr lang="en-US" sz="1400" b="0" i="0" u="none" strike="noStrike" cap="none" dirty="0">
                <a:solidFill>
                  <a:schemeClr val="tx2"/>
                </a:solidFill>
                <a:effectLst/>
                <a:latin typeface="Rajdhani" panose="020B0604020202020204" charset="0"/>
                <a:cs typeface="Rajdhani" panose="020B0604020202020204" charset="0"/>
                <a:sym typeface="Arial"/>
              </a:rPr>
              <a:t>Wang, Y., Agrawal, R., &amp; Choi, B.Y. Light weight anti-phishing with user whitelisting in a web browser. in </a:t>
            </a:r>
            <a:r>
              <a:rPr lang="en-US" sz="1400" b="0" i="1" u="none" strike="noStrike" cap="none" dirty="0">
                <a:solidFill>
                  <a:schemeClr val="tx2"/>
                </a:solidFill>
                <a:effectLst/>
                <a:latin typeface="Rajdhani" panose="020B0604020202020204" charset="0"/>
                <a:cs typeface="Rajdhani" panose="020B0604020202020204" charset="0"/>
                <a:sym typeface="Arial"/>
              </a:rPr>
              <a:t>Region 5 conference, 2008 IEEE, IEEE</a:t>
            </a:r>
            <a:r>
              <a:rPr lang="en-US" sz="1400" b="0" i="0" u="none" strike="noStrike" cap="none" dirty="0">
                <a:solidFill>
                  <a:schemeClr val="tx2"/>
                </a:solidFill>
                <a:effectLst/>
                <a:latin typeface="Rajdhani" panose="020B0604020202020204" charset="0"/>
                <a:cs typeface="Rajdhani" panose="020B0604020202020204" charset="0"/>
                <a:sym typeface="Arial"/>
              </a:rPr>
              <a:t>, 1–4 </a:t>
            </a:r>
            <a:endParaRPr lang="en-PK" sz="1400" dirty="0">
              <a:solidFill>
                <a:schemeClr val="tx2"/>
              </a:solidFill>
              <a:latin typeface="Rajdhani" panose="020B0604020202020204" charset="0"/>
              <a:cs typeface="Rajdhani" panose="020B0604020202020204" charset="0"/>
            </a:endParaRPr>
          </a:p>
          <a:p>
            <a:pPr marL="342900" indent="-342900">
              <a:buClr>
                <a:schemeClr val="tx2"/>
              </a:buClr>
              <a:buFont typeface="+mj-lt"/>
              <a:buAutoNum type="arabicPeriod" startAt="11"/>
            </a:pPr>
            <a:r>
              <a:rPr lang="en-US" sz="1400" b="0" i="0" u="none" strike="noStrike" cap="none" dirty="0">
                <a:solidFill>
                  <a:schemeClr val="tx2"/>
                </a:solidFill>
                <a:effectLst/>
                <a:latin typeface="Rajdhani" panose="020B0604020202020204" charset="0"/>
                <a:cs typeface="Rajdhani" panose="020B0604020202020204" charset="0"/>
                <a:sym typeface="Arial"/>
              </a:rPr>
              <a:t>Han W, </a:t>
            </a:r>
            <a:r>
              <a:rPr lang="en-US" sz="1400" i="0" u="none" strike="noStrike" cap="none" dirty="0">
                <a:solidFill>
                  <a:schemeClr val="tx2"/>
                </a:solidFill>
                <a:effectLst/>
                <a:latin typeface="Rajdhani" panose="020B0604020202020204" charset="0"/>
                <a:cs typeface="Rajdhani" panose="020B0604020202020204" charset="0"/>
                <a:sym typeface="Arial"/>
              </a:rPr>
              <a:t>Cao Y, </a:t>
            </a:r>
            <a:r>
              <a:rPr lang="en-US" sz="1400" i="0" u="none" strike="noStrike" cap="none" dirty="0" err="1">
                <a:solidFill>
                  <a:schemeClr val="tx2"/>
                </a:solidFill>
                <a:effectLst/>
                <a:latin typeface="Rajdhani" panose="020B0604020202020204" charset="0"/>
                <a:cs typeface="Rajdhani" panose="020B0604020202020204" charset="0"/>
                <a:sym typeface="Arial"/>
              </a:rPr>
              <a:t>Bertino</a:t>
            </a:r>
            <a:r>
              <a:rPr lang="en-US" sz="1400" i="0" u="none" strike="noStrike" cap="none" dirty="0">
                <a:solidFill>
                  <a:schemeClr val="tx2"/>
                </a:solidFill>
                <a:effectLst/>
                <a:latin typeface="Rajdhani" panose="020B0604020202020204" charset="0"/>
                <a:cs typeface="Rajdhani" panose="020B0604020202020204" charset="0"/>
                <a:sym typeface="Arial"/>
              </a:rPr>
              <a:t> E, Yong J. Using automated individual white-list to protect web digital identities. </a:t>
            </a:r>
            <a:r>
              <a:rPr lang="en-US" sz="1400" i="1" u="none" strike="noStrike" cap="none" dirty="0">
                <a:solidFill>
                  <a:schemeClr val="tx2"/>
                </a:solidFill>
                <a:effectLst/>
                <a:latin typeface="Rajdhani" panose="020B0604020202020204" charset="0"/>
                <a:cs typeface="Rajdhani" panose="020B0604020202020204" charset="0"/>
                <a:sym typeface="Arial"/>
              </a:rPr>
              <a:t>Expert Syst. Appl. </a:t>
            </a:r>
            <a:r>
              <a:rPr lang="en-US" sz="1400" i="0" u="none" strike="noStrike" cap="none" dirty="0">
                <a:solidFill>
                  <a:schemeClr val="tx2"/>
                </a:solidFill>
                <a:effectLst/>
                <a:latin typeface="Rajdhani" panose="020B0604020202020204" charset="0"/>
                <a:cs typeface="Rajdhani" panose="020B0604020202020204" charset="0"/>
                <a:sym typeface="Arial"/>
              </a:rPr>
              <a:t>2012;39(15):11861–11869. </a:t>
            </a:r>
            <a:r>
              <a:rPr lang="en-US" sz="1400" i="0" u="none" strike="noStrike" cap="none" dirty="0" err="1">
                <a:solidFill>
                  <a:schemeClr val="tx2"/>
                </a:solidFill>
                <a:effectLst/>
                <a:latin typeface="Rajdhani" panose="020B0604020202020204" charset="0"/>
                <a:cs typeface="Rajdhani" panose="020B0604020202020204" charset="0"/>
                <a:sym typeface="Arial"/>
              </a:rPr>
              <a:t>doi</a:t>
            </a:r>
            <a:r>
              <a:rPr lang="en-US" sz="1400" i="0" u="none" strike="noStrike" cap="none" dirty="0">
                <a:solidFill>
                  <a:schemeClr val="tx2"/>
                </a:solidFill>
                <a:effectLst/>
                <a:latin typeface="Rajdhani" panose="020B0604020202020204" charset="0"/>
                <a:cs typeface="Rajdhani" panose="020B0604020202020204" charset="0"/>
                <a:sym typeface="Arial"/>
              </a:rPr>
              <a:t>: 10.1016/j.eswa.2012.02.020</a:t>
            </a:r>
            <a:endParaRPr lang="en-PK" sz="1400" dirty="0">
              <a:solidFill>
                <a:schemeClr val="tx2"/>
              </a:solidFill>
              <a:latin typeface="Rajdhani" panose="020B0604020202020204" charset="0"/>
              <a:cs typeface="Rajdhani" panose="020B0604020202020204" charset="0"/>
            </a:endParaRPr>
          </a:p>
          <a:p>
            <a:pPr marL="342900" indent="-342900">
              <a:buClr>
                <a:schemeClr val="tx2"/>
              </a:buClr>
              <a:buFont typeface="+mj-lt"/>
              <a:buAutoNum type="arabicPeriod" startAt="11"/>
            </a:pPr>
            <a:r>
              <a:rPr lang="en-US" sz="1400" i="0" u="none" strike="noStrike" cap="none" dirty="0">
                <a:solidFill>
                  <a:schemeClr val="tx2"/>
                </a:solidFill>
                <a:effectLst/>
                <a:latin typeface="Rajdhani" panose="020B0604020202020204" charset="0"/>
                <a:cs typeface="Rajdhani" panose="020B0604020202020204" charset="0"/>
                <a:sym typeface="Arial"/>
              </a:rPr>
              <a:t>Jain AK, Gupta BB. A novel approach to protect against phishing attacks at client side using auto-updated white-list. </a:t>
            </a:r>
            <a:r>
              <a:rPr lang="en-US" sz="1400" i="1" u="none" strike="noStrike" cap="none" dirty="0">
                <a:solidFill>
                  <a:schemeClr val="tx2"/>
                </a:solidFill>
                <a:effectLst/>
                <a:latin typeface="Rajdhani" panose="020B0604020202020204" charset="0"/>
                <a:cs typeface="Rajdhani" panose="020B0604020202020204" charset="0"/>
                <a:sym typeface="Arial"/>
              </a:rPr>
              <a:t>EURASIP J. on Info. Security. </a:t>
            </a:r>
            <a:r>
              <a:rPr lang="en-US" sz="1400" i="0" u="none" strike="noStrike" cap="none" dirty="0">
                <a:solidFill>
                  <a:schemeClr val="tx2"/>
                </a:solidFill>
                <a:effectLst/>
                <a:latin typeface="Rajdhani" panose="020B0604020202020204" charset="0"/>
                <a:cs typeface="Rajdhani" panose="020B0604020202020204" charset="0"/>
                <a:sym typeface="Arial"/>
              </a:rPr>
              <a:t>2016;9:1–11. </a:t>
            </a:r>
            <a:r>
              <a:rPr lang="en-US" sz="1400" i="0" u="none" strike="noStrike" cap="none" dirty="0" err="1">
                <a:solidFill>
                  <a:schemeClr val="tx2"/>
                </a:solidFill>
                <a:effectLst/>
                <a:latin typeface="Rajdhani" panose="020B0604020202020204" charset="0"/>
                <a:cs typeface="Rajdhani" panose="020B0604020202020204" charset="0"/>
                <a:sym typeface="Arial"/>
              </a:rPr>
              <a:t>doi</a:t>
            </a:r>
            <a:r>
              <a:rPr lang="en-US" sz="1400" i="0" u="none" strike="noStrike" cap="none" dirty="0">
                <a:solidFill>
                  <a:schemeClr val="tx2"/>
                </a:solidFill>
                <a:effectLst/>
                <a:latin typeface="Rajdhani" panose="020B0604020202020204" charset="0"/>
                <a:cs typeface="Rajdhani" panose="020B0604020202020204" charset="0"/>
                <a:sym typeface="Arial"/>
              </a:rPr>
              <a:t>: 10.1186/s13635-016-0034-3</a:t>
            </a:r>
          </a:p>
          <a:p>
            <a:pPr marL="342900" indent="-342900">
              <a:buClr>
                <a:schemeClr val="tx2"/>
              </a:buClr>
              <a:buFont typeface="+mj-lt"/>
              <a:buAutoNum type="arabicPeriod" startAt="11"/>
            </a:pPr>
            <a:r>
              <a:rPr lang="en-US" i="0" dirty="0">
                <a:solidFill>
                  <a:schemeClr val="tx2"/>
                </a:solidFill>
                <a:effectLst/>
                <a:latin typeface="Rajdhani" panose="020B0604020202020204" charset="0"/>
                <a:cs typeface="Rajdhani" panose="020B0604020202020204" charset="0"/>
              </a:rPr>
              <a:t>Wang, W.; Zhang, F.; Luo, X.; Zhang, S. PDRCNN: Precise Phishing Detection with Recurrent Convolutional Neural Networks. </a:t>
            </a:r>
            <a:r>
              <a:rPr lang="en-US" i="1" dirty="0" err="1">
                <a:solidFill>
                  <a:schemeClr val="tx2"/>
                </a:solidFill>
                <a:effectLst/>
                <a:latin typeface="Rajdhani" panose="020B0604020202020204" charset="0"/>
                <a:cs typeface="Rajdhani" panose="020B0604020202020204" charset="0"/>
              </a:rPr>
              <a:t>Secur</a:t>
            </a:r>
            <a:r>
              <a:rPr lang="en-US" i="1" dirty="0">
                <a:solidFill>
                  <a:schemeClr val="tx2"/>
                </a:solidFill>
                <a:effectLst/>
                <a:latin typeface="Rajdhani" panose="020B0604020202020204" charset="0"/>
                <a:cs typeface="Rajdhani" panose="020B0604020202020204" charset="0"/>
              </a:rPr>
              <a:t>. </a:t>
            </a:r>
            <a:r>
              <a:rPr lang="en-US" i="1" dirty="0" err="1">
                <a:solidFill>
                  <a:schemeClr val="tx2"/>
                </a:solidFill>
                <a:effectLst/>
                <a:latin typeface="Rajdhani" panose="020B0604020202020204" charset="0"/>
                <a:cs typeface="Rajdhani" panose="020B0604020202020204" charset="0"/>
              </a:rPr>
              <a:t>Commun</a:t>
            </a:r>
            <a:r>
              <a:rPr lang="en-US" i="1" dirty="0">
                <a:solidFill>
                  <a:schemeClr val="tx2"/>
                </a:solidFill>
                <a:effectLst/>
                <a:latin typeface="Rajdhani" panose="020B0604020202020204" charset="0"/>
                <a:cs typeface="Rajdhani" panose="020B0604020202020204" charset="0"/>
              </a:rPr>
              <a:t>. </a:t>
            </a:r>
            <a:r>
              <a:rPr lang="en-US" i="1" dirty="0" err="1">
                <a:solidFill>
                  <a:schemeClr val="tx2"/>
                </a:solidFill>
                <a:effectLst/>
                <a:latin typeface="Rajdhani" panose="020B0604020202020204" charset="0"/>
                <a:cs typeface="Rajdhani" panose="020B0604020202020204" charset="0"/>
              </a:rPr>
              <a:t>Netw</a:t>
            </a:r>
            <a:r>
              <a:rPr lang="en-US" i="1" dirty="0">
                <a:solidFill>
                  <a:schemeClr val="tx2"/>
                </a:solidFill>
                <a:effectLst/>
                <a:latin typeface="Rajdhani" panose="020B0604020202020204" charset="0"/>
                <a:cs typeface="Rajdhani" panose="020B0604020202020204" charset="0"/>
              </a:rPr>
              <a:t>.</a:t>
            </a:r>
            <a:r>
              <a:rPr lang="en-US" i="0" dirty="0">
                <a:solidFill>
                  <a:schemeClr val="tx2"/>
                </a:solidFill>
                <a:effectLst/>
                <a:latin typeface="Rajdhani" panose="020B0604020202020204" charset="0"/>
                <a:cs typeface="Rajdhani" panose="020B0604020202020204" charset="0"/>
              </a:rPr>
              <a:t> 2019, </a:t>
            </a:r>
            <a:endParaRPr lang="en-PK" sz="1400" dirty="0">
              <a:solidFill>
                <a:schemeClr val="tx2"/>
              </a:solidFill>
              <a:latin typeface="Rajdhani" panose="020B0604020202020204" charset="0"/>
              <a:cs typeface="Rajdhani" panose="020B0604020202020204" charset="0"/>
            </a:endParaRPr>
          </a:p>
          <a:p>
            <a:pPr marL="342900" indent="-342900">
              <a:buClr>
                <a:schemeClr val="tx2"/>
              </a:buClr>
              <a:buFont typeface="+mj-lt"/>
              <a:buAutoNum type="arabicPeriod" startAt="11"/>
            </a:pPr>
            <a:endParaRPr lang="en-US" b="0" i="0" dirty="0">
              <a:solidFill>
                <a:schemeClr val="tx2"/>
              </a:solidFill>
              <a:effectLst/>
              <a:latin typeface="Rajdhani" panose="020B0604020202020204" charset="0"/>
              <a:cs typeface="Rajdhani" panose="020B0604020202020204" charset="0"/>
            </a:endParaRPr>
          </a:p>
          <a:p>
            <a:pPr marL="342900" indent="-342900">
              <a:buClr>
                <a:schemeClr val="tx2"/>
              </a:buClr>
              <a:buFont typeface="+mj-lt"/>
              <a:buAutoNum type="arabicPeriod" startAt="11"/>
            </a:pPr>
            <a:endParaRPr lang="en-US" b="0" i="0" dirty="0">
              <a:solidFill>
                <a:schemeClr val="tx2"/>
              </a:solidFill>
              <a:effectLst/>
              <a:latin typeface="Rajdhani" panose="020B0604020202020204" charset="0"/>
              <a:cs typeface="Rajdhani" panose="020B0604020202020204" charset="0"/>
            </a:endParaRPr>
          </a:p>
        </p:txBody>
      </p:sp>
      <p:sp>
        <p:nvSpPr>
          <p:cNvPr id="5" name="TextBox 4">
            <a:extLst>
              <a:ext uri="{FF2B5EF4-FFF2-40B4-BE49-F238E27FC236}">
                <a16:creationId xmlns:a16="http://schemas.microsoft.com/office/drawing/2014/main" id="{F14821E2-C704-130E-85AF-A4D6DE6141A8}"/>
              </a:ext>
            </a:extLst>
          </p:cNvPr>
          <p:cNvSpPr txBox="1"/>
          <p:nvPr/>
        </p:nvSpPr>
        <p:spPr>
          <a:xfrm>
            <a:off x="3888159" y="119576"/>
            <a:ext cx="1367682" cy="369332"/>
          </a:xfrm>
          <a:prstGeom prst="rect">
            <a:avLst/>
          </a:prstGeom>
          <a:noFill/>
        </p:spPr>
        <p:txBody>
          <a:bodyPr wrap="none" rtlCol="0">
            <a:spAutoFit/>
          </a:bodyPr>
          <a:lstStyle/>
          <a:p>
            <a:pPr algn="ctr"/>
            <a:r>
              <a:rPr lang="en-US" sz="1800" b="1" dirty="0">
                <a:solidFill>
                  <a:schemeClr val="tx2"/>
                </a:solidFill>
                <a:latin typeface="Rajdhani" panose="020B0604020202020204" charset="0"/>
                <a:cs typeface="Rajdhani" panose="020B0604020202020204" charset="0"/>
              </a:rPr>
              <a:t>REFERENCES</a:t>
            </a:r>
            <a:endParaRPr lang="en-PK" b="1"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3611487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77C76D-59EB-4AA6-64F0-067BE10526FA}"/>
              </a:ext>
            </a:extLst>
          </p:cNvPr>
          <p:cNvSpPr>
            <a:spLocks noGrp="1"/>
          </p:cNvSpPr>
          <p:nvPr>
            <p:ph type="title"/>
          </p:nvPr>
        </p:nvSpPr>
        <p:spPr/>
        <p:txBody>
          <a:bodyPr/>
          <a:lstStyle/>
          <a:p>
            <a:r>
              <a:rPr lang="en-US" dirty="0"/>
              <a:t>Project overview- Proposed Solution</a:t>
            </a:r>
          </a:p>
        </p:txBody>
      </p:sp>
      <p:sp>
        <p:nvSpPr>
          <p:cNvPr id="4" name="TextBox 3">
            <a:extLst>
              <a:ext uri="{FF2B5EF4-FFF2-40B4-BE49-F238E27FC236}">
                <a16:creationId xmlns:a16="http://schemas.microsoft.com/office/drawing/2014/main" id="{178548AC-3F0F-B04E-ED01-4AD8B396B621}"/>
              </a:ext>
            </a:extLst>
          </p:cNvPr>
          <p:cNvSpPr txBox="1"/>
          <p:nvPr/>
        </p:nvSpPr>
        <p:spPr>
          <a:xfrm>
            <a:off x="691525" y="3339496"/>
            <a:ext cx="7732575" cy="58477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rtlCol="0" anchor="t">
            <a:spAutoFit/>
          </a:bodyPr>
          <a:lstStyle/>
          <a:p>
            <a:pPr algn="ctr">
              <a:buClr>
                <a:schemeClr val="accent4"/>
              </a:buClr>
            </a:pPr>
            <a:r>
              <a:rPr lang="en-US" sz="1600" dirty="0">
                <a:solidFill>
                  <a:srgbClr val="FFFFFF"/>
                </a:solidFill>
                <a:latin typeface="Rajdhani" panose="020B0604020202020204" charset="0"/>
                <a:ea typeface="+mn-lt"/>
                <a:cs typeface="Rajdhani" panose="020B0604020202020204" charset="0"/>
              </a:rPr>
              <a:t>There are multiple approaches to tackle the problem to phishing. Our proposed solution consists of using </a:t>
            </a:r>
            <a:r>
              <a:rPr lang="en-US" sz="1600" b="1" dirty="0">
                <a:solidFill>
                  <a:srgbClr val="FFFFFF"/>
                </a:solidFill>
                <a:latin typeface="Rajdhani" panose="020B0604020202020204" charset="0"/>
                <a:ea typeface="+mn-lt"/>
                <a:cs typeface="Rajdhani" panose="020B0604020202020204" charset="0"/>
              </a:rPr>
              <a:t>DEEP LEARNING APPROACH </a:t>
            </a:r>
            <a:r>
              <a:rPr lang="en-US" sz="1600" dirty="0">
                <a:solidFill>
                  <a:srgbClr val="FFFFFF"/>
                </a:solidFill>
                <a:latin typeface="Rajdhani" panose="020B0604020202020204" charset="0"/>
                <a:ea typeface="+mn-lt"/>
                <a:cs typeface="Rajdhani" panose="020B0604020202020204" charset="0"/>
              </a:rPr>
              <a:t>to identify phishing emails.</a:t>
            </a:r>
          </a:p>
        </p:txBody>
      </p:sp>
      <p:sp>
        <p:nvSpPr>
          <p:cNvPr id="5" name="Google Shape;110;p25">
            <a:extLst>
              <a:ext uri="{FF2B5EF4-FFF2-40B4-BE49-F238E27FC236}">
                <a16:creationId xmlns:a16="http://schemas.microsoft.com/office/drawing/2014/main" id="{3D5F4A3F-7702-F1A7-0DDD-8B05054A7CDA}"/>
              </a:ext>
            </a:extLst>
          </p:cNvPr>
          <p:cNvSpPr txBox="1">
            <a:spLocks noGrp="1"/>
          </p:cNvSpPr>
          <p:nvPr>
            <p:ph type="body" idx="1"/>
          </p:nvPr>
        </p:nvSpPr>
        <p:spPr>
          <a:xfrm>
            <a:off x="691525" y="1352872"/>
            <a:ext cx="7732575" cy="1424221"/>
          </a:xfrm>
          <a:prstGeom prst="rect">
            <a:avLst/>
          </a:prstGeom>
          <a:solidFill>
            <a:schemeClr val="dk1">
              <a:alpha val="56699"/>
            </a:schemeClr>
          </a:solidFill>
        </p:spPr>
        <p:txBody>
          <a:bodyPr spcFirstLastPara="1" wrap="square" lIns="234000" tIns="234000" rIns="234000" bIns="91425" anchor="ctr" anchorCtr="0">
            <a:noAutofit/>
          </a:bodyPr>
          <a:lstStyle/>
          <a:p>
            <a:pPr algn="ctr"/>
            <a:r>
              <a:rPr lang="en-US" sz="1600" dirty="0">
                <a:latin typeface="Rajdhani" panose="020B0604020202020204" charset="0"/>
                <a:ea typeface="+mn-lt"/>
                <a:cs typeface="Rajdhani" panose="020B0604020202020204" charset="0"/>
              </a:rPr>
              <a:t>In this modern digital age, the number of </a:t>
            </a:r>
            <a:r>
              <a:rPr lang="en-US" sz="1600" b="1" dirty="0">
                <a:latin typeface="Rajdhani" panose="020B0604020202020204" charset="0"/>
                <a:ea typeface="+mn-lt"/>
                <a:cs typeface="Rajdhani" panose="020B0604020202020204" charset="0"/>
              </a:rPr>
              <a:t>phishing attacks </a:t>
            </a:r>
            <a:r>
              <a:rPr lang="en-US" sz="1600" dirty="0">
                <a:latin typeface="Rajdhani" panose="020B0604020202020204" charset="0"/>
                <a:ea typeface="+mn-lt"/>
                <a:cs typeface="Rajdhani" panose="020B0604020202020204" charset="0"/>
              </a:rPr>
              <a:t>has </a:t>
            </a:r>
            <a:r>
              <a:rPr lang="en-US" sz="1600" b="1" dirty="0">
                <a:latin typeface="Rajdhani" panose="020B0604020202020204" charset="0"/>
                <a:ea typeface="+mn-lt"/>
                <a:cs typeface="Rajdhani" panose="020B0604020202020204" charset="0"/>
              </a:rPr>
              <a:t>increased massively</a:t>
            </a:r>
            <a:r>
              <a:rPr lang="en-US" sz="1600" dirty="0">
                <a:latin typeface="Rajdhani" panose="020B0604020202020204" charset="0"/>
                <a:ea typeface="+mn-lt"/>
                <a:cs typeface="Rajdhani" panose="020B0604020202020204" charset="0"/>
              </a:rPr>
              <a:t>, and we aim to find a solution which </a:t>
            </a:r>
            <a:r>
              <a:rPr lang="en-US" sz="1600" b="1" dirty="0">
                <a:latin typeface="Rajdhani" panose="020B0604020202020204" charset="0"/>
                <a:ea typeface="+mn-lt"/>
                <a:cs typeface="Rajdhani" panose="020B0604020202020204" charset="0"/>
              </a:rPr>
              <a:t>help us detect </a:t>
            </a:r>
            <a:r>
              <a:rPr lang="en-US" sz="1600" dirty="0">
                <a:latin typeface="Rajdhani" panose="020B0604020202020204" charset="0"/>
                <a:ea typeface="+mn-lt"/>
                <a:cs typeface="Rajdhani" panose="020B0604020202020204" charset="0"/>
              </a:rPr>
              <a:t>the phishing emails before any harm is done.</a:t>
            </a:r>
          </a:p>
        </p:txBody>
      </p:sp>
    </p:spTree>
    <p:extLst>
      <p:ext uri="{BB962C8B-B14F-4D97-AF65-F5344CB8AC3E}">
        <p14:creationId xmlns:p14="http://schemas.microsoft.com/office/powerpoint/2010/main" val="1968382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A0DE-84A6-6DF7-4647-79ABE535214D}"/>
              </a:ext>
            </a:extLst>
          </p:cNvPr>
          <p:cNvSpPr>
            <a:spLocks noGrp="1"/>
          </p:cNvSpPr>
          <p:nvPr>
            <p:ph type="title"/>
          </p:nvPr>
        </p:nvSpPr>
        <p:spPr/>
        <p:txBody>
          <a:bodyPr/>
          <a:lstStyle/>
          <a:p>
            <a:r>
              <a:rPr lang="en-US" dirty="0"/>
              <a:t>THANK YOU!</a:t>
            </a:r>
            <a:endParaRPr lang="en-PK" dirty="0"/>
          </a:p>
        </p:txBody>
      </p:sp>
    </p:spTree>
    <p:extLst>
      <p:ext uri="{BB962C8B-B14F-4D97-AF65-F5344CB8AC3E}">
        <p14:creationId xmlns:p14="http://schemas.microsoft.com/office/powerpoint/2010/main" val="361430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8DC6CA6-2DC4-C272-C531-67620ECA4580}"/>
              </a:ext>
            </a:extLst>
          </p:cNvPr>
          <p:cNvSpPr>
            <a:spLocks noGrp="1"/>
          </p:cNvSpPr>
          <p:nvPr>
            <p:ph type="title"/>
          </p:nvPr>
        </p:nvSpPr>
        <p:spPr>
          <a:xfrm>
            <a:off x="2422525" y="1419225"/>
            <a:ext cx="4298950" cy="2305050"/>
          </a:xfrm>
        </p:spPr>
        <p:txBody>
          <a:bodyPr>
            <a:noAutofit/>
          </a:bodyPr>
          <a:lstStyle/>
          <a:p>
            <a:pPr fontAlgn="b"/>
            <a:r>
              <a:rPr lang="en-US" sz="4800" dirty="0"/>
              <a:t>LITERATURE REVIEW</a:t>
            </a:r>
            <a:endParaRPr lang="en-US" sz="40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728845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0ACEC7-7692-441D-F217-B69957D79FAA}"/>
              </a:ext>
            </a:extLst>
          </p:cNvPr>
          <p:cNvSpPr>
            <a:spLocks noGrp="1"/>
          </p:cNvSpPr>
          <p:nvPr>
            <p:ph type="body" idx="1"/>
          </p:nvPr>
        </p:nvSpPr>
        <p:spPr>
          <a:xfrm>
            <a:off x="720000" y="1152475"/>
            <a:ext cx="7558837" cy="3481200"/>
          </a:xfrm>
          <a:solidFill>
            <a:schemeClr val="accent4">
              <a:lumMod val="10000"/>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158750" indent="0" algn="ctr">
              <a:buNone/>
            </a:pPr>
            <a:endParaRPr lang="en-US" sz="1800" b="1" dirty="0">
              <a:effectLst/>
              <a:latin typeface="Rajdhani" panose="020B0604020202020204" charset="0"/>
              <a:ea typeface="Calibri" panose="020F0502020204030204" pitchFamily="34" charset="0"/>
              <a:cs typeface="Rajdhani" panose="020B0604020202020204" charset="0"/>
            </a:endParaRPr>
          </a:p>
          <a:p>
            <a:pPr marL="158750" indent="0" algn="ctr">
              <a:buNone/>
            </a:pPr>
            <a:endParaRPr lang="en-US" sz="1800" b="1" dirty="0">
              <a:latin typeface="Rajdhani" panose="020B0604020202020204" charset="0"/>
              <a:ea typeface="Calibri" panose="020F0502020204030204" pitchFamily="34" charset="0"/>
              <a:cs typeface="Rajdhani" panose="020B0604020202020204" charset="0"/>
            </a:endParaRPr>
          </a:p>
          <a:p>
            <a:pPr marL="158750" indent="0" algn="ctr">
              <a:buNone/>
            </a:pPr>
            <a:r>
              <a:rPr lang="en-US" sz="1800" b="1" dirty="0">
                <a:effectLst/>
                <a:latin typeface="Rajdhani" panose="020B0604020202020204" charset="0"/>
                <a:ea typeface="Calibri" panose="020F0502020204030204" pitchFamily="34" charset="0"/>
                <a:cs typeface="Rajdhani" panose="020B0604020202020204" charset="0"/>
              </a:rPr>
              <a:t>Signature based phishing detection </a:t>
            </a:r>
            <a:r>
              <a:rPr lang="en-US" sz="1800" dirty="0">
                <a:effectLst/>
                <a:latin typeface="Rajdhani" panose="020B0604020202020204" charset="0"/>
                <a:ea typeface="Calibri" panose="020F0502020204030204" pitchFamily="34" charset="0"/>
                <a:cs typeface="Rajdhani" panose="020B0604020202020204" charset="0"/>
              </a:rPr>
              <a:t>system makes use of signatures of known phishing emails to compare against the unknown email.</a:t>
            </a:r>
          </a:p>
          <a:p>
            <a:pPr marL="158750" indent="0" algn="ctr">
              <a:buNone/>
            </a:pPr>
            <a:endParaRPr lang="en-US" sz="1800" dirty="0">
              <a:latin typeface="Rajdhani" panose="020B0604020202020204" charset="0"/>
              <a:ea typeface="Calibri" panose="020F0502020204030204" pitchFamily="34" charset="0"/>
              <a:cs typeface="Rajdhani" panose="020B0604020202020204" charset="0"/>
            </a:endParaRPr>
          </a:p>
          <a:p>
            <a:pPr marL="158750" indent="0" algn="ctr">
              <a:buNone/>
            </a:pPr>
            <a:r>
              <a:rPr lang="en-US" sz="1800" dirty="0">
                <a:effectLst/>
                <a:latin typeface="Rajdhani" panose="020B0604020202020204" charset="0"/>
                <a:ea typeface="Calibri" panose="020F0502020204030204" pitchFamily="34" charset="0"/>
                <a:cs typeface="Rajdhani" panose="020B0604020202020204" charset="0"/>
              </a:rPr>
              <a:t> </a:t>
            </a:r>
            <a:r>
              <a:rPr lang="en-US" sz="1800" b="1" dirty="0">
                <a:effectLst/>
                <a:latin typeface="Rajdhani" panose="020B0604020202020204" charset="0"/>
                <a:ea typeface="Calibri" panose="020F0502020204030204" pitchFamily="34" charset="0"/>
                <a:cs typeface="Rajdhani" panose="020B0604020202020204" charset="0"/>
              </a:rPr>
              <a:t>Anomaly based phishing detection system </a:t>
            </a:r>
            <a:r>
              <a:rPr lang="en-US" sz="1800" dirty="0">
                <a:effectLst/>
                <a:latin typeface="Rajdhani" panose="020B0604020202020204" charset="0"/>
                <a:ea typeface="Calibri" panose="020F0502020204030204" pitchFamily="34" charset="0"/>
                <a:cs typeface="Rajdhani" panose="020B0604020202020204" charset="0"/>
              </a:rPr>
              <a:t>works by taking a baseline of the normal and valid emails. They can measure the current emails against this baseline to detect patterns that are not present in the email normally.</a:t>
            </a:r>
          </a:p>
          <a:p>
            <a:pPr marL="158750" indent="0" algn="ctr">
              <a:buNone/>
            </a:pPr>
            <a:endParaRPr lang="en-US" sz="1800" dirty="0">
              <a:latin typeface="Rajdhani" panose="020B0604020202020204" charset="0"/>
              <a:ea typeface="Calibri" panose="020F0502020204030204" pitchFamily="34" charset="0"/>
              <a:cs typeface="Rajdhani" panose="020B0604020202020204" charset="0"/>
            </a:endParaRPr>
          </a:p>
        </p:txBody>
      </p:sp>
      <p:sp>
        <p:nvSpPr>
          <p:cNvPr id="3" name="Title 2">
            <a:extLst>
              <a:ext uri="{FF2B5EF4-FFF2-40B4-BE49-F238E27FC236}">
                <a16:creationId xmlns:a16="http://schemas.microsoft.com/office/drawing/2014/main" id="{B84627C3-4A6D-0A9C-52E1-F31F56F0FD4E}"/>
              </a:ext>
            </a:extLst>
          </p:cNvPr>
          <p:cNvSpPr>
            <a:spLocks noGrp="1"/>
          </p:cNvSpPr>
          <p:nvPr>
            <p:ph type="title"/>
          </p:nvPr>
        </p:nvSpPr>
        <p:spPr/>
        <p:txBody>
          <a:bodyPr/>
          <a:lstStyle/>
          <a:p>
            <a:r>
              <a:rPr lang="en-US" dirty="0"/>
              <a:t>SIGNATURE BASED and ANAMOLY BASED</a:t>
            </a:r>
            <a:endParaRPr lang="en-PK" dirty="0"/>
          </a:p>
        </p:txBody>
      </p:sp>
    </p:spTree>
    <p:extLst>
      <p:ext uri="{BB962C8B-B14F-4D97-AF65-F5344CB8AC3E}">
        <p14:creationId xmlns:p14="http://schemas.microsoft.com/office/powerpoint/2010/main" val="246250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306DB1-3445-9A84-2D5F-C721A97E749C}"/>
              </a:ext>
            </a:extLst>
          </p:cNvPr>
          <p:cNvSpPr txBox="1"/>
          <p:nvPr/>
        </p:nvSpPr>
        <p:spPr>
          <a:xfrm>
            <a:off x="0" y="643578"/>
            <a:ext cx="9144000" cy="387286"/>
          </a:xfrm>
          <a:prstGeom prst="rect">
            <a:avLst/>
          </a:prstGeom>
          <a:noFill/>
        </p:spPr>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List-based detection</a:t>
            </a:r>
          </a:p>
        </p:txBody>
      </p:sp>
      <p:sp>
        <p:nvSpPr>
          <p:cNvPr id="5" name="TextBox 4">
            <a:extLst>
              <a:ext uri="{FF2B5EF4-FFF2-40B4-BE49-F238E27FC236}">
                <a16:creationId xmlns:a16="http://schemas.microsoft.com/office/drawing/2014/main" id="{60388084-E947-204E-FE94-1199BAA9A1D8}"/>
              </a:ext>
            </a:extLst>
          </p:cNvPr>
          <p:cNvSpPr txBox="1"/>
          <p:nvPr/>
        </p:nvSpPr>
        <p:spPr>
          <a:xfrm>
            <a:off x="2270174" y="1060065"/>
            <a:ext cx="4603652" cy="461665"/>
          </a:xfrm>
          <a:prstGeom prst="rect">
            <a:avLst/>
          </a:prstGeom>
          <a:noFill/>
        </p:spPr>
        <p:txBody>
          <a:bodyPr wrap="square">
            <a:spAutoFit/>
          </a:bodyPr>
          <a:lstStyle/>
          <a:p>
            <a:pPr algn="ctr"/>
            <a:r>
              <a:rPr lang="en-US" sz="1200" b="0" i="0" dirty="0">
                <a:solidFill>
                  <a:schemeClr val="tx2"/>
                </a:solidFill>
                <a:effectLst/>
                <a:latin typeface="Rajdhani" panose="020B0604020202020204" charset="0"/>
                <a:cs typeface="Rajdhani" panose="020B0604020202020204" charset="0"/>
              </a:rPr>
              <a:t>List-based phishing detection methods use either whitelist or blacklist-based technique.</a:t>
            </a:r>
            <a:endParaRPr lang="en-PK" sz="1200" dirty="0">
              <a:solidFill>
                <a:schemeClr val="tx2"/>
              </a:solidFill>
              <a:latin typeface="Rajdhani" panose="020B0604020202020204" charset="0"/>
              <a:cs typeface="Rajdhani" panose="020B0604020202020204" charset="0"/>
            </a:endParaRPr>
          </a:p>
        </p:txBody>
      </p:sp>
      <p:graphicFrame>
        <p:nvGraphicFramePr>
          <p:cNvPr id="12" name="Table 12">
            <a:extLst>
              <a:ext uri="{FF2B5EF4-FFF2-40B4-BE49-F238E27FC236}">
                <a16:creationId xmlns:a16="http://schemas.microsoft.com/office/drawing/2014/main" id="{AA596F73-7992-D3D4-9459-7F2824A22127}"/>
              </a:ext>
            </a:extLst>
          </p:cNvPr>
          <p:cNvGraphicFramePr>
            <a:graphicFrameLocks noGrp="1"/>
          </p:cNvGraphicFramePr>
          <p:nvPr>
            <p:extLst>
              <p:ext uri="{D42A27DB-BD31-4B8C-83A1-F6EECF244321}">
                <p14:modId xmlns:p14="http://schemas.microsoft.com/office/powerpoint/2010/main" val="2424530932"/>
              </p:ext>
            </p:extLst>
          </p:nvPr>
        </p:nvGraphicFramePr>
        <p:xfrm>
          <a:off x="1524000" y="3397635"/>
          <a:ext cx="6096000" cy="1554480"/>
        </p:xfrm>
        <a:graphic>
          <a:graphicData uri="http://schemas.openxmlformats.org/drawingml/2006/table">
            <a:tbl>
              <a:tblPr firstRow="1" bandRow="1">
                <a:tableStyleId>{A1CC74CB-B042-449B-857D-E29CF261A1DB}</a:tableStyleId>
              </a:tblPr>
              <a:tblGrid>
                <a:gridCol w="6096000">
                  <a:extLst>
                    <a:ext uri="{9D8B030D-6E8A-4147-A177-3AD203B41FA5}">
                      <a16:colId xmlns:a16="http://schemas.microsoft.com/office/drawing/2014/main" val="2898198251"/>
                    </a:ext>
                  </a:extLst>
                </a:gridCol>
              </a:tblGrid>
              <a:tr h="370840">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Wang, Y., Agrawal, R., &amp; Choi, B.Y. Light weight anti-phishing with user whitelisting in a web browser. in </a:t>
                      </a:r>
                      <a:r>
                        <a:rPr lang="en-US" sz="1200" b="0" i="1" u="none" strike="noStrike" cap="none" dirty="0">
                          <a:solidFill>
                            <a:schemeClr val="tx2"/>
                          </a:solidFill>
                          <a:effectLst/>
                          <a:latin typeface="Rajdhani" panose="020B0604020202020204" charset="0"/>
                          <a:ea typeface="Arial"/>
                          <a:cs typeface="Rajdhani" panose="020B0604020202020204" charset="0"/>
                          <a:sym typeface="Arial"/>
                        </a:rPr>
                        <a:t>Region 5 conference, 2008 IEEE, IEEE</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 1–4 [12]</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4283741377"/>
                  </a:ext>
                </a:extLst>
              </a:tr>
              <a:tr h="370840">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Han W, Cao Y, </a:t>
                      </a:r>
                      <a:r>
                        <a:rPr lang="en-US" sz="1200" b="0" i="0" u="none" strike="noStrike" cap="none" dirty="0" err="1">
                          <a:solidFill>
                            <a:schemeClr val="tx2"/>
                          </a:solidFill>
                          <a:effectLst/>
                          <a:latin typeface="Rajdhani" panose="020B0604020202020204" charset="0"/>
                          <a:ea typeface="Arial"/>
                          <a:cs typeface="Rajdhani" panose="020B0604020202020204" charset="0"/>
                          <a:sym typeface="Arial"/>
                        </a:rPr>
                        <a:t>Bertino</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 E, Yong J. Using automated individual white-list to protect web digital identities. </a:t>
                      </a:r>
                      <a:r>
                        <a:rPr lang="en-US" sz="1200" b="0" i="1" u="none" strike="noStrike" cap="none" dirty="0">
                          <a:solidFill>
                            <a:schemeClr val="tx2"/>
                          </a:solidFill>
                          <a:effectLst/>
                          <a:latin typeface="Rajdhani" panose="020B0604020202020204" charset="0"/>
                          <a:ea typeface="Arial"/>
                          <a:cs typeface="Rajdhani" panose="020B0604020202020204" charset="0"/>
                          <a:sym typeface="Arial"/>
                        </a:rPr>
                        <a:t>Expert Syst. Appl. </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2012;</a:t>
                      </a:r>
                      <a:r>
                        <a:rPr lang="en-US" sz="1200" b="1" i="0" u="none" strike="noStrike" cap="none" dirty="0">
                          <a:solidFill>
                            <a:schemeClr val="tx2"/>
                          </a:solidFill>
                          <a:effectLst/>
                          <a:latin typeface="Rajdhani" panose="020B0604020202020204" charset="0"/>
                          <a:ea typeface="Arial"/>
                          <a:cs typeface="Rajdhani" panose="020B0604020202020204" charset="0"/>
                          <a:sym typeface="Arial"/>
                        </a:rPr>
                        <a:t>39</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(15):11861–11869. </a:t>
                      </a:r>
                      <a:r>
                        <a:rPr lang="en-US" sz="1200" b="0" i="0" u="none" strike="noStrike" cap="none" dirty="0" err="1">
                          <a:solidFill>
                            <a:schemeClr val="tx2"/>
                          </a:solidFill>
                          <a:effectLst/>
                          <a:latin typeface="Rajdhani" panose="020B0604020202020204" charset="0"/>
                          <a:ea typeface="Arial"/>
                          <a:cs typeface="Rajdhani" panose="020B0604020202020204" charset="0"/>
                          <a:sym typeface="Arial"/>
                        </a:rPr>
                        <a:t>doi</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 10.1016/j.eswa.2012.02.020 [13]</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36770224"/>
                  </a:ext>
                </a:extLst>
              </a:tr>
              <a:tr h="370840">
                <a:tc>
                  <a:txBody>
                    <a:bodyPr/>
                    <a:lstStyle/>
                    <a:p>
                      <a:r>
                        <a:rPr lang="en-US" sz="1200" b="0" i="0" u="none" strike="noStrike" cap="none" dirty="0">
                          <a:solidFill>
                            <a:schemeClr val="tx2"/>
                          </a:solidFill>
                          <a:effectLst/>
                          <a:latin typeface="Rajdhani" panose="020B0604020202020204" charset="0"/>
                          <a:ea typeface="Arial"/>
                          <a:cs typeface="Rajdhani" panose="020B0604020202020204" charset="0"/>
                          <a:sym typeface="Arial"/>
                        </a:rPr>
                        <a:t>Jain AK, Gupta BB. A novel approach to protect against phishing attacks at client side using auto-updated white-list. </a:t>
                      </a:r>
                      <a:r>
                        <a:rPr lang="en-US" sz="1200" b="0" i="1" u="none" strike="noStrike" cap="none" dirty="0">
                          <a:solidFill>
                            <a:schemeClr val="tx2"/>
                          </a:solidFill>
                          <a:effectLst/>
                          <a:latin typeface="Rajdhani" panose="020B0604020202020204" charset="0"/>
                          <a:ea typeface="Arial"/>
                          <a:cs typeface="Rajdhani" panose="020B0604020202020204" charset="0"/>
                          <a:sym typeface="Arial"/>
                        </a:rPr>
                        <a:t>EURASIP J. on Info. Security. </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2016;</a:t>
                      </a:r>
                      <a:r>
                        <a:rPr lang="en-US" sz="1200" b="1" i="0" u="none" strike="noStrike" cap="none" dirty="0">
                          <a:solidFill>
                            <a:schemeClr val="tx2"/>
                          </a:solidFill>
                          <a:effectLst/>
                          <a:latin typeface="Rajdhani" panose="020B0604020202020204" charset="0"/>
                          <a:ea typeface="Arial"/>
                          <a:cs typeface="Rajdhani" panose="020B0604020202020204" charset="0"/>
                          <a:sym typeface="Arial"/>
                        </a:rPr>
                        <a:t>9</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:1–11. </a:t>
                      </a:r>
                      <a:r>
                        <a:rPr lang="en-US" sz="1200" b="0" i="0" u="none" strike="noStrike" cap="none" dirty="0" err="1">
                          <a:solidFill>
                            <a:schemeClr val="tx2"/>
                          </a:solidFill>
                          <a:effectLst/>
                          <a:latin typeface="Rajdhani" panose="020B0604020202020204" charset="0"/>
                          <a:ea typeface="Arial"/>
                          <a:cs typeface="Rajdhani" panose="020B0604020202020204" charset="0"/>
                          <a:sym typeface="Arial"/>
                        </a:rPr>
                        <a:t>doi</a:t>
                      </a:r>
                      <a:r>
                        <a:rPr lang="en-US" sz="1200" b="0" i="0" u="none" strike="noStrike" cap="none" dirty="0">
                          <a:solidFill>
                            <a:schemeClr val="tx2"/>
                          </a:solidFill>
                          <a:effectLst/>
                          <a:latin typeface="Rajdhani" panose="020B0604020202020204" charset="0"/>
                          <a:ea typeface="Arial"/>
                          <a:cs typeface="Rajdhani" panose="020B0604020202020204" charset="0"/>
                          <a:sym typeface="Arial"/>
                        </a:rPr>
                        <a:t>: 10.1186/s13635-016-0034-3 [14]</a:t>
                      </a:r>
                      <a:endParaRPr lang="en-PK" sz="120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1550600576"/>
                  </a:ext>
                </a:extLst>
              </a:tr>
            </a:tbl>
          </a:graphicData>
        </a:graphic>
      </p:graphicFrame>
      <p:sp>
        <p:nvSpPr>
          <p:cNvPr id="13" name="TextBox 12">
            <a:extLst>
              <a:ext uri="{FF2B5EF4-FFF2-40B4-BE49-F238E27FC236}">
                <a16:creationId xmlns:a16="http://schemas.microsoft.com/office/drawing/2014/main" id="{AD51426A-16F6-DBC5-B604-DECAFF5549AE}"/>
              </a:ext>
            </a:extLst>
          </p:cNvPr>
          <p:cNvSpPr txBox="1"/>
          <p:nvPr/>
        </p:nvSpPr>
        <p:spPr>
          <a:xfrm>
            <a:off x="0" y="233904"/>
            <a:ext cx="9144000" cy="38728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URL BASED DETECTION</a:t>
            </a:r>
          </a:p>
        </p:txBody>
      </p:sp>
      <p:sp>
        <p:nvSpPr>
          <p:cNvPr id="17" name="Rectangle: Rounded Corners 16">
            <a:extLst>
              <a:ext uri="{FF2B5EF4-FFF2-40B4-BE49-F238E27FC236}">
                <a16:creationId xmlns:a16="http://schemas.microsoft.com/office/drawing/2014/main" id="{5B65C2DD-1544-C5D7-4FBA-7F00AE3DA014}"/>
              </a:ext>
            </a:extLst>
          </p:cNvPr>
          <p:cNvSpPr/>
          <p:nvPr/>
        </p:nvSpPr>
        <p:spPr>
          <a:xfrm>
            <a:off x="5528602" y="1869532"/>
            <a:ext cx="2475914" cy="118388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0" i="0" dirty="0">
                <a:solidFill>
                  <a:schemeClr val="tx2"/>
                </a:solidFill>
                <a:effectLst/>
                <a:latin typeface="Rajdhani" panose="020B0604020202020204" charset="0"/>
                <a:cs typeface="Rajdhani" panose="020B0604020202020204" charset="0"/>
              </a:rPr>
              <a:t>A blacklist contains a list of suspicious domains, URLs, and IP addresses, which are used to validate if a URL is fraudulent</a:t>
            </a:r>
            <a:endParaRPr lang="en-PK" dirty="0">
              <a:solidFill>
                <a:schemeClr val="tx2"/>
              </a:solidFill>
              <a:latin typeface="Rajdhani" panose="020B0604020202020204" charset="0"/>
              <a:cs typeface="Rajdhani" panose="020B0604020202020204" charset="0"/>
            </a:endParaRPr>
          </a:p>
        </p:txBody>
      </p:sp>
      <p:sp>
        <p:nvSpPr>
          <p:cNvPr id="18" name="Rectangle: Rounded Corners 17">
            <a:extLst>
              <a:ext uri="{FF2B5EF4-FFF2-40B4-BE49-F238E27FC236}">
                <a16:creationId xmlns:a16="http://schemas.microsoft.com/office/drawing/2014/main" id="{8AA3DD0C-6209-E89E-8DE5-BCD79A19999B}"/>
              </a:ext>
            </a:extLst>
          </p:cNvPr>
          <p:cNvSpPr/>
          <p:nvPr/>
        </p:nvSpPr>
        <p:spPr>
          <a:xfrm>
            <a:off x="1032217" y="1867741"/>
            <a:ext cx="2475914" cy="118388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0" i="0" dirty="0">
                <a:solidFill>
                  <a:schemeClr val="tx2"/>
                </a:solidFill>
                <a:effectLst/>
                <a:latin typeface="Rajdhani" panose="020B0604020202020204" charset="0"/>
                <a:cs typeface="Rajdhani" panose="020B0604020202020204" charset="0"/>
              </a:rPr>
              <a:t>whitelist is a list of legitimate domains, URLs, and IP addresses used to validate a suspected URL</a:t>
            </a:r>
            <a:endParaRPr lang="en-PK" dirty="0">
              <a:solidFill>
                <a:schemeClr val="tx2"/>
              </a:solidFill>
              <a:latin typeface="Rajdhani" panose="020B0604020202020204" charset="0"/>
              <a:cs typeface="Rajdhani" panose="020B0604020202020204" charset="0"/>
            </a:endParaRPr>
          </a:p>
        </p:txBody>
      </p:sp>
    </p:spTree>
    <p:extLst>
      <p:ext uri="{BB962C8B-B14F-4D97-AF65-F5344CB8AC3E}">
        <p14:creationId xmlns:p14="http://schemas.microsoft.com/office/powerpoint/2010/main" val="73292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306DB1-3445-9A84-2D5F-C721A97E749C}"/>
              </a:ext>
            </a:extLst>
          </p:cNvPr>
          <p:cNvSpPr txBox="1"/>
          <p:nvPr/>
        </p:nvSpPr>
        <p:spPr>
          <a:xfrm>
            <a:off x="-3" y="621190"/>
            <a:ext cx="9143999" cy="387286"/>
          </a:xfrm>
          <a:prstGeom prst="rect">
            <a:avLst/>
          </a:prstGeom>
          <a:noFill/>
        </p:spPr>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MACHINE LEARNING BASED</a:t>
            </a:r>
          </a:p>
        </p:txBody>
      </p:sp>
      <p:sp>
        <p:nvSpPr>
          <p:cNvPr id="13" name="TextBox 12">
            <a:extLst>
              <a:ext uri="{FF2B5EF4-FFF2-40B4-BE49-F238E27FC236}">
                <a16:creationId xmlns:a16="http://schemas.microsoft.com/office/drawing/2014/main" id="{AD51426A-16F6-DBC5-B604-DECAFF5549AE}"/>
              </a:ext>
            </a:extLst>
          </p:cNvPr>
          <p:cNvSpPr txBox="1"/>
          <p:nvPr/>
        </p:nvSpPr>
        <p:spPr>
          <a:xfrm>
            <a:off x="0" y="233904"/>
            <a:ext cx="9144000" cy="38728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a:lnSpc>
                <a:spcPts val="2250"/>
              </a:lnSpc>
              <a:spcBef>
                <a:spcPts val="2000"/>
              </a:spcBef>
              <a:spcAft>
                <a:spcPts val="1000"/>
              </a:spcAft>
            </a:pPr>
            <a:r>
              <a:rPr lang="en-US" sz="2000" b="0" i="0" dirty="0">
                <a:solidFill>
                  <a:schemeClr val="tx2"/>
                </a:solidFill>
                <a:effectLst/>
                <a:latin typeface="Cambria" panose="02040503050406030204" pitchFamily="18" charset="0"/>
              </a:rPr>
              <a:t>URL BASED DETECTION</a:t>
            </a:r>
          </a:p>
        </p:txBody>
      </p:sp>
      <p:graphicFrame>
        <p:nvGraphicFramePr>
          <p:cNvPr id="2" name="Table 2">
            <a:extLst>
              <a:ext uri="{FF2B5EF4-FFF2-40B4-BE49-F238E27FC236}">
                <a16:creationId xmlns:a16="http://schemas.microsoft.com/office/drawing/2014/main" id="{5AD66DF2-EB0F-6A76-7282-D9E6E60F1747}"/>
              </a:ext>
            </a:extLst>
          </p:cNvPr>
          <p:cNvGraphicFramePr>
            <a:graphicFrameLocks noGrp="1"/>
          </p:cNvGraphicFramePr>
          <p:nvPr>
            <p:extLst>
              <p:ext uri="{D42A27DB-BD31-4B8C-83A1-F6EECF244321}">
                <p14:modId xmlns:p14="http://schemas.microsoft.com/office/powerpoint/2010/main" val="3632342049"/>
              </p:ext>
            </p:extLst>
          </p:nvPr>
        </p:nvGraphicFramePr>
        <p:xfrm>
          <a:off x="235627" y="1283582"/>
          <a:ext cx="8672737" cy="3238728"/>
        </p:xfrm>
        <a:graphic>
          <a:graphicData uri="http://schemas.openxmlformats.org/drawingml/2006/table">
            <a:tbl>
              <a:tblPr firstRow="1" bandRow="1">
                <a:tableStyleId>{A1CC74CB-B042-449B-857D-E29CF261A1DB}</a:tableStyleId>
              </a:tblPr>
              <a:tblGrid>
                <a:gridCol w="1878854">
                  <a:extLst>
                    <a:ext uri="{9D8B030D-6E8A-4147-A177-3AD203B41FA5}">
                      <a16:colId xmlns:a16="http://schemas.microsoft.com/office/drawing/2014/main" val="1936268629"/>
                    </a:ext>
                  </a:extLst>
                </a:gridCol>
                <a:gridCol w="3164763">
                  <a:extLst>
                    <a:ext uri="{9D8B030D-6E8A-4147-A177-3AD203B41FA5}">
                      <a16:colId xmlns:a16="http://schemas.microsoft.com/office/drawing/2014/main" val="3184088979"/>
                    </a:ext>
                  </a:extLst>
                </a:gridCol>
                <a:gridCol w="1814560">
                  <a:extLst>
                    <a:ext uri="{9D8B030D-6E8A-4147-A177-3AD203B41FA5}">
                      <a16:colId xmlns:a16="http://schemas.microsoft.com/office/drawing/2014/main" val="112343063"/>
                    </a:ext>
                  </a:extLst>
                </a:gridCol>
                <a:gridCol w="1814560">
                  <a:extLst>
                    <a:ext uri="{9D8B030D-6E8A-4147-A177-3AD203B41FA5}">
                      <a16:colId xmlns:a16="http://schemas.microsoft.com/office/drawing/2014/main" val="1305768851"/>
                    </a:ext>
                  </a:extLst>
                </a:gridCol>
              </a:tblGrid>
              <a:tr h="1145611">
                <a:tc>
                  <a:txBody>
                    <a:bodyPr/>
                    <a:lstStyle/>
                    <a:p>
                      <a:r>
                        <a:rPr lang="en-US" sz="1400" b="0" i="0" u="none" strike="noStrike" cap="none" dirty="0" err="1">
                          <a:solidFill>
                            <a:schemeClr val="tx2"/>
                          </a:solidFill>
                          <a:effectLst/>
                          <a:latin typeface="Rajdhani" panose="020B0604020202020204" charset="0"/>
                          <a:ea typeface="Arial"/>
                          <a:cs typeface="Rajdhani" panose="020B0604020202020204" charset="0"/>
                          <a:sym typeface="Arial"/>
                        </a:rPr>
                        <a:t>Sahingoz</a:t>
                      </a:r>
                      <a:r>
                        <a:rPr lang="en-US" sz="1400" b="0" i="0" u="none" strike="noStrike" cap="none" dirty="0">
                          <a:solidFill>
                            <a:schemeClr val="tx2"/>
                          </a:solidFill>
                          <a:effectLst/>
                          <a:latin typeface="Rajdhani" panose="020B0604020202020204" charset="0"/>
                          <a:ea typeface="Arial"/>
                          <a:cs typeface="Rajdhani" panose="020B0604020202020204" charset="0"/>
                          <a:sym typeface="Arial"/>
                        </a:rPr>
                        <a:t> et al [1]</a:t>
                      </a:r>
                      <a:endParaRPr lang="en-PK" dirty="0">
                        <a:solidFill>
                          <a:schemeClr val="tx2"/>
                        </a:solidFill>
                        <a:latin typeface="Rajdhani" panose="020B0604020202020204" charset="0"/>
                        <a:cs typeface="Rajdhani" panose="020B0604020202020204" charset="0"/>
                      </a:endParaRPr>
                    </a:p>
                  </a:txBody>
                  <a:tcPr/>
                </a:tc>
                <a:tc>
                  <a:txBody>
                    <a:bodyPr/>
                    <a:lstStyle/>
                    <a:p>
                      <a:r>
                        <a:rPr lang="en-US" sz="1400" b="0" i="0" u="none" strike="noStrike" cap="none" dirty="0">
                          <a:solidFill>
                            <a:schemeClr val="tx2"/>
                          </a:solidFill>
                          <a:effectLst/>
                          <a:latin typeface="Rajdhani" panose="020B0604020202020204" charset="0"/>
                          <a:ea typeface="Arial"/>
                          <a:cs typeface="Rajdhani" panose="020B0604020202020204" charset="0"/>
                          <a:sym typeface="Arial"/>
                        </a:rPr>
                        <a:t>Use NLP based features, word vectors, and hybrid features, and then seven different machine learning algorithms are used to classify the URLs</a:t>
                      </a:r>
                      <a:endParaRPr lang="en-PK" dirty="0">
                        <a:solidFill>
                          <a:schemeClr val="tx2"/>
                        </a:solidFill>
                        <a:latin typeface="Rajdhani" panose="020B0604020202020204" charset="0"/>
                        <a:cs typeface="Rajdhani" panose="020B0604020202020204" charset="0"/>
                      </a:endParaRPr>
                    </a:p>
                  </a:txBody>
                  <a:tcPr/>
                </a:tc>
                <a:tc>
                  <a:txBody>
                    <a:bodyPr/>
                    <a:lstStyle/>
                    <a:p>
                      <a:r>
                        <a:rPr lang="en-US" sz="1400" b="0" i="0" u="none" strike="noStrike" cap="none" dirty="0">
                          <a:solidFill>
                            <a:schemeClr val="tx2"/>
                          </a:solidFill>
                          <a:effectLst/>
                          <a:latin typeface="Rajdhani" panose="020B0604020202020204" charset="0"/>
                          <a:ea typeface="Arial"/>
                          <a:cs typeface="Rajdhani" panose="020B0604020202020204" charset="0"/>
                          <a:sym typeface="Arial"/>
                        </a:rPr>
                        <a:t>A public dataset of 36,400 benign URLs and 37,175 phishing URLs</a:t>
                      </a:r>
                      <a:endParaRPr lang="en-PK" b="0" dirty="0">
                        <a:solidFill>
                          <a:schemeClr val="tx2"/>
                        </a:solidFill>
                        <a:latin typeface="Rajdhani" panose="020B0604020202020204" charset="0"/>
                        <a:cs typeface="Rajdhani" panose="020B0604020202020204" charset="0"/>
                      </a:endParaRPr>
                    </a:p>
                  </a:txBody>
                  <a:tcPr/>
                </a:tc>
                <a:tc>
                  <a:txBody>
                    <a:bodyPr/>
                    <a:lstStyle/>
                    <a:p>
                      <a:r>
                        <a:rPr lang="en-US" b="0" dirty="0">
                          <a:solidFill>
                            <a:schemeClr val="tx2"/>
                          </a:solidFill>
                          <a:latin typeface="Rajdhani" panose="020B0604020202020204" charset="0"/>
                          <a:cs typeface="Rajdhani" panose="020B0604020202020204" charset="0"/>
                        </a:rPr>
                        <a:t> 97.98% accuracy rate with RF</a:t>
                      </a:r>
                      <a:endParaRPr lang="en-PK" b="0"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4055925444"/>
                  </a:ext>
                </a:extLst>
              </a:tr>
              <a:tr h="136159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2"/>
                          </a:solidFill>
                          <a:effectLst/>
                          <a:latin typeface="Rajdhani" panose="020B0604020202020204" charset="0"/>
                          <a:ea typeface="Arial"/>
                          <a:cs typeface="Rajdhani" panose="020B0604020202020204" charset="0"/>
                          <a:sym typeface="Arial"/>
                        </a:rPr>
                        <a:t>Rao et al. [2]</a:t>
                      </a:r>
                      <a:endParaRPr lang="en-PK" dirty="0">
                        <a:solidFill>
                          <a:schemeClr val="tx2"/>
                        </a:solidFill>
                        <a:latin typeface="Rajdhani" panose="020B0604020202020204" charset="0"/>
                        <a:cs typeface="Rajdhani" panose="020B0604020202020204" charset="0"/>
                      </a:endParaRPr>
                    </a:p>
                  </a:txBody>
                  <a:tcPr/>
                </a:tc>
                <a:tc>
                  <a:txBody>
                    <a:bodyPr/>
                    <a:lstStyle/>
                    <a:p>
                      <a:r>
                        <a:rPr lang="en-US" sz="1400" b="0" i="0" u="none" strike="noStrike" cap="none" dirty="0">
                          <a:solidFill>
                            <a:schemeClr val="tx2"/>
                          </a:solidFill>
                          <a:effectLst/>
                          <a:latin typeface="Rajdhani" panose="020B0604020202020204" charset="0"/>
                          <a:ea typeface="Arial"/>
                          <a:cs typeface="Rajdhani" panose="020B0604020202020204" charset="0"/>
                          <a:sym typeface="Arial"/>
                        </a:rPr>
                        <a:t>This technique proposes manually crafted URL features and TF-IDF based features and with the use of these features classifies the URLs by using random forest classifier</a:t>
                      </a:r>
                      <a:endParaRPr lang="en-PK" dirty="0">
                        <a:solidFill>
                          <a:schemeClr val="tx2"/>
                        </a:solidFill>
                        <a:latin typeface="Rajdhani" panose="020B0604020202020204" charset="0"/>
                        <a:cs typeface="Rajdhani" panose="020B0604020202020204" charset="0"/>
                      </a:endParaRPr>
                    </a:p>
                  </a:txBody>
                  <a:tcPr/>
                </a:tc>
                <a:tc>
                  <a:txBody>
                    <a:bodyPr/>
                    <a:lstStyle/>
                    <a:p>
                      <a:r>
                        <a:rPr lang="en-US" sz="1400" b="0" i="0" u="none" strike="noStrike" cap="none" dirty="0">
                          <a:solidFill>
                            <a:schemeClr val="tx2"/>
                          </a:solidFill>
                          <a:effectLst/>
                          <a:latin typeface="Rajdhani" panose="020B0604020202020204" charset="0"/>
                          <a:ea typeface="Arial"/>
                          <a:cs typeface="Rajdhani" panose="020B0604020202020204" charset="0"/>
                          <a:sym typeface="Arial"/>
                        </a:rPr>
                        <a:t>A public dataset of 85,409 benign URLs and 40,668 phishing URLs</a:t>
                      </a:r>
                      <a:endParaRPr lang="en-PK" dirty="0">
                        <a:solidFill>
                          <a:schemeClr val="tx2"/>
                        </a:solidFill>
                        <a:latin typeface="Rajdhani" panose="020B0604020202020204" charset="0"/>
                        <a:cs typeface="Rajdhani" panose="020B0604020202020204" charset="0"/>
                      </a:endParaRPr>
                    </a:p>
                  </a:txBody>
                  <a:tcPr/>
                </a:tc>
                <a:tc>
                  <a:txBody>
                    <a:bodyPr/>
                    <a:lstStyle/>
                    <a:p>
                      <a:r>
                        <a:rPr lang="en-US" dirty="0">
                          <a:solidFill>
                            <a:schemeClr val="tx2"/>
                          </a:solidFill>
                          <a:latin typeface="Rajdhani" panose="020B0604020202020204" charset="0"/>
                          <a:cs typeface="Rajdhani" panose="020B0604020202020204" charset="0"/>
                        </a:rPr>
                        <a:t>TFIDF and hand-crafted features achieved accuracy of 94.26%</a:t>
                      </a:r>
                      <a:endParaRPr lang="en-PK"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551417305"/>
                  </a:ext>
                </a:extLst>
              </a:tr>
              <a:tr h="366797">
                <a:tc>
                  <a:txBody>
                    <a:bodyPr/>
                    <a:lstStyle/>
                    <a:p>
                      <a:r>
                        <a:rPr lang="en-US" dirty="0">
                          <a:solidFill>
                            <a:schemeClr val="tx2"/>
                          </a:solidFill>
                          <a:latin typeface="Rajdhani" panose="020B0604020202020204" charset="0"/>
                          <a:cs typeface="Rajdhani" panose="020B0604020202020204" charset="0"/>
                        </a:rPr>
                        <a:t>A. </a:t>
                      </a:r>
                      <a:r>
                        <a:rPr lang="en-US" dirty="0" err="1">
                          <a:solidFill>
                            <a:schemeClr val="tx2"/>
                          </a:solidFill>
                          <a:latin typeface="Rajdhani" panose="020B0604020202020204" charset="0"/>
                          <a:cs typeface="Rajdhani" panose="020B0604020202020204" charset="0"/>
                        </a:rPr>
                        <a:t>Lakshmanarao</a:t>
                      </a:r>
                      <a:r>
                        <a:rPr lang="en-US" sz="1400" b="0" i="0" u="none" strike="noStrike" cap="none" dirty="0">
                          <a:solidFill>
                            <a:schemeClr val="tx2"/>
                          </a:solidFill>
                          <a:effectLst/>
                          <a:latin typeface="Rajdhani" panose="020B0604020202020204" charset="0"/>
                          <a:ea typeface="Arial"/>
                          <a:cs typeface="Rajdhani" panose="020B0604020202020204" charset="0"/>
                          <a:sym typeface="Arial"/>
                        </a:rPr>
                        <a:t> et al [7]</a:t>
                      </a:r>
                      <a:endParaRPr lang="en-PK" dirty="0">
                        <a:solidFill>
                          <a:schemeClr val="tx2"/>
                        </a:solidFill>
                        <a:latin typeface="Rajdhani" panose="020B0604020202020204" charset="0"/>
                        <a:cs typeface="Rajdhani" panose="020B0604020202020204" charset="0"/>
                      </a:endParaRPr>
                    </a:p>
                  </a:txBody>
                  <a:tcPr/>
                </a:tc>
                <a:tc>
                  <a:txBody>
                    <a:bodyPr/>
                    <a:lstStyle/>
                    <a:p>
                      <a:r>
                        <a:rPr lang="en-US" sz="1400" b="0" i="0" u="none" strike="noStrike" cap="none" dirty="0">
                          <a:solidFill>
                            <a:schemeClr val="tx2"/>
                          </a:solidFill>
                          <a:effectLst/>
                          <a:latin typeface="Rajdhani" panose="020B0604020202020204" charset="0"/>
                          <a:ea typeface="Arial"/>
                          <a:cs typeface="Rajdhani" panose="020B0604020202020204" charset="0"/>
                          <a:sym typeface="Arial"/>
                        </a:rPr>
                        <a:t>TF-IDF, Count and Hash vectorizer then different machine learning Algorithms (KNN, RF, DT, Logistic Regression)</a:t>
                      </a:r>
                      <a:endParaRPr lang="en-PK" dirty="0">
                        <a:solidFill>
                          <a:schemeClr val="tx2"/>
                        </a:solidFill>
                        <a:latin typeface="Rajdhani" panose="020B0604020202020204" charset="0"/>
                        <a:cs typeface="Rajdhani" panose="020B0604020202020204" charset="0"/>
                      </a:endParaRPr>
                    </a:p>
                  </a:txBody>
                  <a:tcPr/>
                </a:tc>
                <a:tc>
                  <a:txBody>
                    <a:bodyPr/>
                    <a:lstStyle/>
                    <a:p>
                      <a:r>
                        <a:rPr lang="en-US" dirty="0">
                          <a:solidFill>
                            <a:schemeClr val="tx2"/>
                          </a:solidFill>
                          <a:latin typeface="Rajdhani" panose="020B0604020202020204" charset="0"/>
                          <a:cs typeface="Rajdhani" panose="020B0604020202020204" charset="0"/>
                        </a:rPr>
                        <a:t>Kaggle dataset with a large number of URLs (above 5,00000 URLs) </a:t>
                      </a:r>
                      <a:endParaRPr lang="en-PK" dirty="0">
                        <a:solidFill>
                          <a:schemeClr val="tx2"/>
                        </a:solidFill>
                        <a:latin typeface="Rajdhani" panose="020B0604020202020204" charset="0"/>
                        <a:cs typeface="Rajdhani" panose="020B0604020202020204" charset="0"/>
                      </a:endParaRPr>
                    </a:p>
                  </a:txBody>
                  <a:tcPr/>
                </a:tc>
                <a:tc>
                  <a:txBody>
                    <a:bodyPr/>
                    <a:lstStyle/>
                    <a:p>
                      <a:r>
                        <a:rPr lang="en-US" dirty="0">
                          <a:solidFill>
                            <a:schemeClr val="tx2"/>
                          </a:solidFill>
                          <a:latin typeface="Rajdhani" panose="020B0604020202020204" charset="0"/>
                          <a:cs typeface="Rajdhani" panose="020B0604020202020204" charset="0"/>
                        </a:rPr>
                        <a:t>hash vectorizer and RF achieved 97.5% accuracy.</a:t>
                      </a:r>
                      <a:endParaRPr lang="en-PK" dirty="0">
                        <a:solidFill>
                          <a:schemeClr val="tx2"/>
                        </a:solidFill>
                        <a:latin typeface="Rajdhani" panose="020B0604020202020204" charset="0"/>
                        <a:cs typeface="Rajdhani" panose="020B0604020202020204" charset="0"/>
                      </a:endParaRPr>
                    </a:p>
                  </a:txBody>
                  <a:tcPr/>
                </a:tc>
                <a:extLst>
                  <a:ext uri="{0D108BD9-81ED-4DB2-BD59-A6C34878D82A}">
                    <a16:rowId xmlns:a16="http://schemas.microsoft.com/office/drawing/2014/main" val="279295908"/>
                  </a:ext>
                </a:extLst>
              </a:tr>
            </a:tbl>
          </a:graphicData>
        </a:graphic>
      </p:graphicFrame>
    </p:spTree>
    <p:extLst>
      <p:ext uri="{BB962C8B-B14F-4D97-AF65-F5344CB8AC3E}">
        <p14:creationId xmlns:p14="http://schemas.microsoft.com/office/powerpoint/2010/main" val="2829900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FAA71293-7714-6EBA-DFB7-8089874D194E}"/>
              </a:ext>
            </a:extLst>
          </p:cNvPr>
          <p:cNvPicPr>
            <a:picLocks noChangeAspect="1"/>
          </p:cNvPicPr>
          <p:nvPr/>
        </p:nvPicPr>
        <p:blipFill>
          <a:blip r:embed="rId3"/>
          <a:stretch>
            <a:fillRect/>
          </a:stretch>
        </p:blipFill>
        <p:spPr>
          <a:xfrm>
            <a:off x="0" y="0"/>
            <a:ext cx="10245765" cy="5212080"/>
          </a:xfrm>
          <a:prstGeom prst="rect">
            <a:avLst/>
          </a:prstGeom>
          <a:gradFill flip="none" rotWithShape="1">
            <a:gsLst>
              <a:gs pos="0">
                <a:schemeClr val="accent5">
                  <a:lumMod val="90000"/>
                  <a:lumOff val="10000"/>
                  <a:shade val="30000"/>
                  <a:satMod val="115000"/>
                </a:schemeClr>
              </a:gs>
              <a:gs pos="50000">
                <a:schemeClr val="accent5">
                  <a:lumMod val="90000"/>
                  <a:lumOff val="10000"/>
                  <a:shade val="67500"/>
                  <a:satMod val="115000"/>
                </a:schemeClr>
              </a:gs>
              <a:gs pos="100000">
                <a:schemeClr val="accent5">
                  <a:lumMod val="90000"/>
                  <a:lumOff val="10000"/>
                  <a:shade val="100000"/>
                  <a:satMod val="115000"/>
                </a:schemeClr>
              </a:gs>
            </a:gsLst>
            <a:path path="circle">
              <a:fillToRect l="100000" b="100000"/>
            </a:path>
            <a:tileRect t="-100000" r="-100000"/>
          </a:gradFill>
        </p:spPr>
      </p:pic>
      <p:sp>
        <p:nvSpPr>
          <p:cNvPr id="109" name="Google Shape;109;p25"/>
          <p:cNvSpPr txBox="1">
            <a:spLocks noGrp="1"/>
          </p:cNvSpPr>
          <p:nvPr>
            <p:ph type="title"/>
          </p:nvPr>
        </p:nvSpPr>
        <p:spPr>
          <a:xfrm>
            <a:off x="720000" y="21628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t>Previous Approach</a:t>
            </a:r>
          </a:p>
        </p:txBody>
      </p:sp>
      <p:pic>
        <p:nvPicPr>
          <p:cNvPr id="8" name="Google Shape;1794;p47">
            <a:extLst>
              <a:ext uri="{FF2B5EF4-FFF2-40B4-BE49-F238E27FC236}">
                <a16:creationId xmlns:a16="http://schemas.microsoft.com/office/drawing/2014/main" id="{EB55EC90-E507-6090-972B-91CE2C52C1F9}"/>
              </a:ext>
            </a:extLst>
          </p:cNvPr>
          <p:cNvPicPr preferRelativeResize="0"/>
          <p:nvPr/>
        </p:nvPicPr>
        <p:blipFill rotWithShape="1">
          <a:blip r:embed="rId4">
            <a:alphaModFix/>
          </a:blip>
          <a:srcRect l="25302" r="25297"/>
          <a:stretch/>
        </p:blipFill>
        <p:spPr>
          <a:xfrm>
            <a:off x="7524956" y="416755"/>
            <a:ext cx="1798088" cy="2047426"/>
          </a:xfrm>
          <a:prstGeom prst="rect">
            <a:avLst/>
          </a:prstGeom>
          <a:noFill/>
          <a:ln>
            <a:noFill/>
          </a:ln>
        </p:spPr>
      </p:pic>
    </p:spTree>
    <p:extLst>
      <p:ext uri="{BB962C8B-B14F-4D97-AF65-F5344CB8AC3E}">
        <p14:creationId xmlns:p14="http://schemas.microsoft.com/office/powerpoint/2010/main" val="167640238"/>
      </p:ext>
    </p:extLst>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17596</TotalTime>
  <Words>2696</Words>
  <Application>Microsoft Office PowerPoint</Application>
  <PresentationFormat>On-screen Show (16:9)</PresentationFormat>
  <Paragraphs>286</Paragraphs>
  <Slides>40</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Fira Sans Condensed Light</vt:lpstr>
      <vt:lpstr>Times New Roman</vt:lpstr>
      <vt:lpstr>Barlow</vt:lpstr>
      <vt:lpstr>Cambria</vt:lpstr>
      <vt:lpstr>Anton</vt:lpstr>
      <vt:lpstr>Arial</vt:lpstr>
      <vt:lpstr>Rajdhani</vt:lpstr>
      <vt:lpstr>Advent Pro Light</vt:lpstr>
      <vt:lpstr>Calibri</vt:lpstr>
      <vt:lpstr>Ai Tech Agency by Slidesgo</vt:lpstr>
      <vt:lpstr>Phisher.ai</vt:lpstr>
      <vt:lpstr>Evaluation Criteria</vt:lpstr>
      <vt:lpstr>Introduction</vt:lpstr>
      <vt:lpstr>Project overview- Proposed Solution</vt:lpstr>
      <vt:lpstr>LITERATURE REVIEW</vt:lpstr>
      <vt:lpstr>SIGNATURE BASED and ANAMOLY BASED</vt:lpstr>
      <vt:lpstr>PowerPoint Presentation</vt:lpstr>
      <vt:lpstr>PowerPoint Presentation</vt:lpstr>
      <vt:lpstr>Previous Approach</vt:lpstr>
      <vt:lpstr>PowerPoint Presentation</vt:lpstr>
      <vt:lpstr>PowerPoint Presentation</vt:lpstr>
      <vt:lpstr>PowerPoint Presentation</vt:lpstr>
      <vt:lpstr>PowerPoint Presentation</vt:lpstr>
      <vt:lpstr>Dataset Description</vt:lpstr>
      <vt:lpstr>Monkey.org + Enron Email Dataset</vt:lpstr>
      <vt:lpstr>Monkey.org + Enron Email Dataset</vt:lpstr>
      <vt:lpstr>PowerPoint Presentation</vt:lpstr>
      <vt:lpstr>ENCODING</vt:lpstr>
      <vt:lpstr>PowerPoint Presentation</vt:lpstr>
      <vt:lpstr>HYPOTHESIS DEVELOPED</vt:lpstr>
      <vt:lpstr>PowerPoint Presentation</vt:lpstr>
      <vt:lpstr>PowerPoint Presentation</vt:lpstr>
      <vt:lpstr>PowerPoint Presentation</vt:lpstr>
      <vt:lpstr>PowerPoint Presentation</vt:lpstr>
      <vt:lpstr>Requirement Specification</vt:lpstr>
      <vt:lpstr>PowerPoint Presentation</vt:lpstr>
      <vt:lpstr>PowerPoint Presentation</vt:lpstr>
      <vt:lpstr>PowerPoint Presentation</vt:lpstr>
      <vt:lpstr>PowerPoint Presentation</vt:lpstr>
      <vt:lpstr>PowerPoint Presentation</vt:lpstr>
      <vt:lpstr>SYSTEM ARCHITECTURE</vt:lpstr>
      <vt:lpstr>INPUT</vt:lpstr>
      <vt:lpstr>PowerPoint Presentation</vt:lpstr>
      <vt:lpstr>PowerPoint Presentation</vt:lpstr>
      <vt:lpstr>PowerPoint Presentation</vt:lpstr>
      <vt:lpstr>PROJECT MANAGEMENT</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Phisher.ai</dc:title>
  <dc:creator>Muhammad Ramish Khan</dc:creator>
  <cp:lastModifiedBy>u2019358</cp:lastModifiedBy>
  <cp:revision>148</cp:revision>
  <dcterms:modified xsi:type="dcterms:W3CDTF">2022-12-07T06:48:08Z</dcterms:modified>
</cp:coreProperties>
</file>